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57" r:id="rId3"/>
    <p:sldId id="258" r:id="rId4"/>
    <p:sldId id="259" r:id="rId5"/>
    <p:sldId id="260" r:id="rId6"/>
    <p:sldId id="261" r:id="rId7"/>
    <p:sldId id="264" r:id="rId8"/>
    <p:sldId id="262" r:id="rId9"/>
    <p:sldId id="263" r:id="rId10"/>
    <p:sldId id="265" r:id="rId11"/>
    <p:sldId id="270" r:id="rId12"/>
    <p:sldId id="271" r:id="rId13"/>
    <p:sldId id="272" r:id="rId14"/>
    <p:sldId id="273" r:id="rId15"/>
    <p:sldId id="274" r:id="rId16"/>
    <p:sldId id="275" r:id="rId17"/>
    <p:sldId id="277" r:id="rId18"/>
    <p:sldId id="276" r:id="rId19"/>
    <p:sldId id="278" r:id="rId20"/>
    <p:sldId id="279" r:id="rId21"/>
    <p:sldId id="280" r:id="rId22"/>
    <p:sldId id="281" r:id="rId23"/>
    <p:sldId id="282" r:id="rId24"/>
    <p:sldId id="266" r:id="rId25"/>
    <p:sldId id="267" r:id="rId26"/>
    <p:sldId id="268" r:id="rId27"/>
    <p:sldId id="269" r:id="rId28"/>
    <p:sldId id="283"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28E2818-6C92-4BC4-9AFD-3570A3222B8F}" type="datetimeFigureOut">
              <a:rPr lang="en-IN" smtClean="0"/>
              <a:t>15-04-2021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255346" y="2750337"/>
            <a:ext cx="1171888" cy="1356442"/>
          </a:xfrm>
        </p:spPr>
        <p:txBody>
          <a:bodyPr/>
          <a:lstStyle/>
          <a:p>
            <a:fld id="{D48F1831-9BDC-4573-9363-8F8BA36BB8BF}" type="slidenum">
              <a:rPr lang="en-IN" smtClean="0"/>
              <a:t>‹#›</a:t>
            </a:fld>
            <a:endParaRPr lang="en-IN"/>
          </a:p>
        </p:txBody>
      </p:sp>
    </p:spTree>
    <p:extLst>
      <p:ext uri="{BB962C8B-B14F-4D97-AF65-F5344CB8AC3E}">
        <p14:creationId xmlns:p14="http://schemas.microsoft.com/office/powerpoint/2010/main" val="544622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28E2818-6C92-4BC4-9AFD-3570A3222B8F}" type="datetimeFigureOut">
              <a:rPr lang="en-IN" smtClean="0"/>
              <a:t>15-04-2021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11309"/>
            <a:ext cx="1154151" cy="1090789"/>
          </a:xfrm>
        </p:spPr>
        <p:txBody>
          <a:bodyPr/>
          <a:lstStyle/>
          <a:p>
            <a:fld id="{D48F1831-9BDC-4573-9363-8F8BA36BB8BF}" type="slidenum">
              <a:rPr lang="en-IN" smtClean="0"/>
              <a:t>‹#›</a:t>
            </a:fld>
            <a:endParaRPr lang="en-IN"/>
          </a:p>
        </p:txBody>
      </p:sp>
    </p:spTree>
    <p:extLst>
      <p:ext uri="{BB962C8B-B14F-4D97-AF65-F5344CB8AC3E}">
        <p14:creationId xmlns:p14="http://schemas.microsoft.com/office/powerpoint/2010/main" val="142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28E2818-6C92-4BC4-9AFD-3570A3222B8F}" type="datetimeFigureOut">
              <a:rPr lang="en-IN" smtClean="0"/>
              <a:t>15-04-2021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11615"/>
            <a:ext cx="1154151" cy="1090789"/>
          </a:xfrm>
        </p:spPr>
        <p:txBody>
          <a:bodyPr/>
          <a:lstStyle/>
          <a:p>
            <a:fld id="{D48F1831-9BDC-4573-9363-8F8BA36BB8BF}" type="slidenum">
              <a:rPr lang="en-IN" smtClean="0"/>
              <a:t>‹#›</a:t>
            </a:fld>
            <a:endParaRPr lang="en-IN"/>
          </a:p>
        </p:txBody>
      </p:sp>
    </p:spTree>
    <p:extLst>
      <p:ext uri="{BB962C8B-B14F-4D97-AF65-F5344CB8AC3E}">
        <p14:creationId xmlns:p14="http://schemas.microsoft.com/office/powerpoint/2010/main" val="734807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28E2818-6C92-4BC4-9AFD-3570A3222B8F}" type="datetimeFigureOut">
              <a:rPr lang="en-IN" smtClean="0"/>
              <a:t>15-04-2021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09925"/>
            <a:ext cx="1154151" cy="1090789"/>
          </a:xfrm>
        </p:spPr>
        <p:txBody>
          <a:bodyPr/>
          <a:lstStyle/>
          <a:p>
            <a:fld id="{D48F1831-9BDC-4573-9363-8F8BA36BB8BF}" type="slidenum">
              <a:rPr lang="en-IN" smtClean="0"/>
              <a:t>‹#›</a:t>
            </a:fld>
            <a:endParaRPr lang="en-IN"/>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2220385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28E2818-6C92-4BC4-9AFD-3570A3222B8F}" type="datetimeFigureOut">
              <a:rPr lang="en-IN" smtClean="0"/>
              <a:t>15-04-2021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09925"/>
            <a:ext cx="1154151" cy="1090789"/>
          </a:xfrm>
        </p:spPr>
        <p:txBody>
          <a:bodyPr/>
          <a:lstStyle/>
          <a:p>
            <a:fld id="{D48F1831-9BDC-4573-9363-8F8BA36BB8BF}" type="slidenum">
              <a:rPr lang="en-IN" smtClean="0"/>
              <a:t>‹#›</a:t>
            </a:fld>
            <a:endParaRPr lang="en-IN"/>
          </a:p>
        </p:txBody>
      </p:sp>
    </p:spTree>
    <p:extLst>
      <p:ext uri="{BB962C8B-B14F-4D97-AF65-F5344CB8AC3E}">
        <p14:creationId xmlns:p14="http://schemas.microsoft.com/office/powerpoint/2010/main" val="15941586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28E2818-6C92-4BC4-9AFD-3570A3222B8F}" type="datetimeFigureOut">
              <a:rPr lang="en-IN" smtClean="0"/>
              <a:t>15-04-2021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48F1831-9BDC-4573-9363-8F8BA36BB8BF}" type="slidenum">
              <a:rPr lang="en-IN" smtClean="0"/>
              <a:t>‹#›</a:t>
            </a:fld>
            <a:endParaRPr lang="en-IN"/>
          </a:p>
        </p:txBody>
      </p:sp>
    </p:spTree>
    <p:extLst>
      <p:ext uri="{BB962C8B-B14F-4D97-AF65-F5344CB8AC3E}">
        <p14:creationId xmlns:p14="http://schemas.microsoft.com/office/powerpoint/2010/main" val="347837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28E2818-6C92-4BC4-9AFD-3570A3222B8F}" type="datetimeFigureOut">
              <a:rPr lang="en-IN" smtClean="0"/>
              <a:t>15-04-2021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48F1831-9BDC-4573-9363-8F8BA36BB8BF}" type="slidenum">
              <a:rPr lang="en-IN" smtClean="0"/>
              <a:t>‹#›</a:t>
            </a:fld>
            <a:endParaRPr lang="en-IN"/>
          </a:p>
        </p:txBody>
      </p:sp>
    </p:spTree>
    <p:extLst>
      <p:ext uri="{BB962C8B-B14F-4D97-AF65-F5344CB8AC3E}">
        <p14:creationId xmlns:p14="http://schemas.microsoft.com/office/powerpoint/2010/main" val="29253222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8E2818-6C92-4BC4-9AFD-3570A3222B8F}" type="datetimeFigureOut">
              <a:rPr lang="en-IN" smtClean="0"/>
              <a:t>15-04-2021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48F1831-9BDC-4573-9363-8F8BA36BB8BF}" type="slidenum">
              <a:rPr lang="en-IN" smtClean="0"/>
              <a:t>‹#›</a:t>
            </a:fld>
            <a:endParaRPr lang="en-IN"/>
          </a:p>
        </p:txBody>
      </p:sp>
    </p:spTree>
    <p:extLst>
      <p:ext uri="{BB962C8B-B14F-4D97-AF65-F5344CB8AC3E}">
        <p14:creationId xmlns:p14="http://schemas.microsoft.com/office/powerpoint/2010/main" val="20490810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128E2818-6C92-4BC4-9AFD-3570A3222B8F}" type="datetimeFigureOut">
              <a:rPr lang="en-IN" smtClean="0"/>
              <a:t>15-04-2021</a:t>
            </a:fld>
            <a:endParaRPr lang="en-IN"/>
          </a:p>
        </p:txBody>
      </p:sp>
      <p:sp>
        <p:nvSpPr>
          <p:cNvPr id="5" name="Footer Placeholder 4"/>
          <p:cNvSpPr>
            <a:spLocks noGrp="1"/>
          </p:cNvSpPr>
          <p:nvPr>
            <p:ph type="ftr" sz="quarter" idx="11"/>
          </p:nvPr>
        </p:nvSpPr>
        <p:spPr>
          <a:xfrm>
            <a:off x="680321" y="5936188"/>
            <a:ext cx="6126805" cy="365125"/>
          </a:xfrm>
        </p:spPr>
        <p:txBody>
          <a:bodyPr/>
          <a:lstStyle/>
          <a:p>
            <a:endParaRPr lang="en-IN"/>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D48F1831-9BDC-4573-9363-8F8BA36BB8BF}" type="slidenum">
              <a:rPr lang="en-IN" smtClean="0"/>
              <a:t>‹#›</a:t>
            </a:fld>
            <a:endParaRPr lang="en-IN"/>
          </a:p>
        </p:txBody>
      </p:sp>
    </p:spTree>
    <p:extLst>
      <p:ext uri="{BB962C8B-B14F-4D97-AF65-F5344CB8AC3E}">
        <p14:creationId xmlns:p14="http://schemas.microsoft.com/office/powerpoint/2010/main" val="696313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8E2818-6C92-4BC4-9AFD-3570A3222B8F}" type="datetimeFigureOut">
              <a:rPr lang="en-IN" smtClean="0"/>
              <a:t>15-04-2021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48F1831-9BDC-4573-9363-8F8BA36BB8BF}" type="slidenum">
              <a:rPr lang="en-IN" smtClean="0"/>
              <a:t>‹#›</a:t>
            </a:fld>
            <a:endParaRPr lang="en-IN"/>
          </a:p>
        </p:txBody>
      </p:sp>
    </p:spTree>
    <p:extLst>
      <p:ext uri="{BB962C8B-B14F-4D97-AF65-F5344CB8AC3E}">
        <p14:creationId xmlns:p14="http://schemas.microsoft.com/office/powerpoint/2010/main" val="22858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8E2818-6C92-4BC4-9AFD-3570A3222B8F}" type="datetimeFigureOut">
              <a:rPr lang="en-IN" smtClean="0"/>
              <a:t>15-04-2021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729455" y="2869895"/>
            <a:ext cx="1154151" cy="1090789"/>
          </a:xfrm>
        </p:spPr>
        <p:txBody>
          <a:bodyPr/>
          <a:lstStyle/>
          <a:p>
            <a:fld id="{D48F1831-9BDC-4573-9363-8F8BA36BB8BF}" type="slidenum">
              <a:rPr lang="en-IN" smtClean="0"/>
              <a:t>‹#›</a:t>
            </a:fld>
            <a:endParaRPr lang="en-IN"/>
          </a:p>
        </p:txBody>
      </p:sp>
    </p:spTree>
    <p:extLst>
      <p:ext uri="{BB962C8B-B14F-4D97-AF65-F5344CB8AC3E}">
        <p14:creationId xmlns:p14="http://schemas.microsoft.com/office/powerpoint/2010/main" val="3214724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28E2818-6C92-4BC4-9AFD-3570A3222B8F}" type="datetimeFigureOut">
              <a:rPr lang="en-IN" smtClean="0"/>
              <a:t>15-04-2021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48F1831-9BDC-4573-9363-8F8BA36BB8BF}" type="slidenum">
              <a:rPr lang="en-IN" smtClean="0"/>
              <a:t>‹#›</a:t>
            </a:fld>
            <a:endParaRPr lang="en-IN"/>
          </a:p>
        </p:txBody>
      </p:sp>
    </p:spTree>
    <p:extLst>
      <p:ext uri="{BB962C8B-B14F-4D97-AF65-F5344CB8AC3E}">
        <p14:creationId xmlns:p14="http://schemas.microsoft.com/office/powerpoint/2010/main" val="27341216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28E2818-6C92-4BC4-9AFD-3570A3222B8F}" type="datetimeFigureOut">
              <a:rPr lang="en-IN" smtClean="0"/>
              <a:t>15-04-2021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48F1831-9BDC-4573-9363-8F8BA36BB8BF}" type="slidenum">
              <a:rPr lang="en-IN" smtClean="0"/>
              <a:t>‹#›</a:t>
            </a:fld>
            <a:endParaRPr lang="en-IN"/>
          </a:p>
        </p:txBody>
      </p:sp>
    </p:spTree>
    <p:extLst>
      <p:ext uri="{BB962C8B-B14F-4D97-AF65-F5344CB8AC3E}">
        <p14:creationId xmlns:p14="http://schemas.microsoft.com/office/powerpoint/2010/main" val="3684490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28E2818-6C92-4BC4-9AFD-3570A3222B8F}" type="datetimeFigureOut">
              <a:rPr lang="en-IN" smtClean="0"/>
              <a:t>15-04-2021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48F1831-9BDC-4573-9363-8F8BA36BB8BF}" type="slidenum">
              <a:rPr lang="en-IN" smtClean="0"/>
              <a:t>‹#›</a:t>
            </a:fld>
            <a:endParaRPr lang="en-IN"/>
          </a:p>
        </p:txBody>
      </p:sp>
    </p:spTree>
    <p:extLst>
      <p:ext uri="{BB962C8B-B14F-4D97-AF65-F5344CB8AC3E}">
        <p14:creationId xmlns:p14="http://schemas.microsoft.com/office/powerpoint/2010/main" val="3533168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128E2818-6C92-4BC4-9AFD-3570A3222B8F}" type="datetimeFigureOut">
              <a:rPr lang="en-IN" smtClean="0"/>
              <a:t>15-04-2021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48F1831-9BDC-4573-9363-8F8BA36BB8BF}" type="slidenum">
              <a:rPr lang="en-IN" smtClean="0"/>
              <a:t>‹#›</a:t>
            </a:fld>
            <a:endParaRPr lang="en-IN"/>
          </a:p>
        </p:txBody>
      </p:sp>
    </p:spTree>
    <p:extLst>
      <p:ext uri="{BB962C8B-B14F-4D97-AF65-F5344CB8AC3E}">
        <p14:creationId xmlns:p14="http://schemas.microsoft.com/office/powerpoint/2010/main" val="1831286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28E2818-6C92-4BC4-9AFD-3570A3222B8F}" type="datetimeFigureOut">
              <a:rPr lang="en-IN" smtClean="0"/>
              <a:t>15-04-2021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48F1831-9BDC-4573-9363-8F8BA36BB8BF}" type="slidenum">
              <a:rPr lang="en-IN" smtClean="0"/>
              <a:t>‹#›</a:t>
            </a:fld>
            <a:endParaRPr lang="en-IN"/>
          </a:p>
        </p:txBody>
      </p:sp>
    </p:spTree>
    <p:extLst>
      <p:ext uri="{BB962C8B-B14F-4D97-AF65-F5344CB8AC3E}">
        <p14:creationId xmlns:p14="http://schemas.microsoft.com/office/powerpoint/2010/main" val="1800451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28E2818-6C92-4BC4-9AFD-3570A3222B8F}" type="datetimeFigureOut">
              <a:rPr lang="en-IN" smtClean="0"/>
              <a:t>15-04-2021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48F1831-9BDC-4573-9363-8F8BA36BB8BF}" type="slidenum">
              <a:rPr lang="en-IN" smtClean="0"/>
              <a:t>‹#›</a:t>
            </a:fld>
            <a:endParaRPr lang="en-IN"/>
          </a:p>
        </p:txBody>
      </p:sp>
    </p:spTree>
    <p:extLst>
      <p:ext uri="{BB962C8B-B14F-4D97-AF65-F5344CB8AC3E}">
        <p14:creationId xmlns:p14="http://schemas.microsoft.com/office/powerpoint/2010/main" val="1131585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28E2818-6C92-4BC4-9AFD-3570A3222B8F}" type="datetimeFigureOut">
              <a:rPr lang="en-IN" smtClean="0"/>
              <a:t>15-04-2021</a:t>
            </a:fld>
            <a:endParaRPr lang="en-IN"/>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D48F1831-9BDC-4573-9363-8F8BA36BB8BF}" type="slidenum">
              <a:rPr lang="en-IN" smtClean="0"/>
              <a:t>‹#›</a:t>
            </a:fld>
            <a:endParaRPr lang="en-IN"/>
          </a:p>
        </p:txBody>
      </p:sp>
    </p:spTree>
    <p:extLst>
      <p:ext uri="{BB962C8B-B14F-4D97-AF65-F5344CB8AC3E}">
        <p14:creationId xmlns:p14="http://schemas.microsoft.com/office/powerpoint/2010/main" val="2302992359"/>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www.picserver.org/highway-signs2/t/thank-you.html" TargetMode="External"/><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155C7-B0EA-4B48-AE08-665435BAEB41}"/>
              </a:ext>
            </a:extLst>
          </p:cNvPr>
          <p:cNvSpPr>
            <a:spLocks noGrp="1"/>
          </p:cNvSpPr>
          <p:nvPr>
            <p:ph type="ctrTitle"/>
          </p:nvPr>
        </p:nvSpPr>
        <p:spPr>
          <a:xfrm>
            <a:off x="2095988" y="2396971"/>
            <a:ext cx="5849527" cy="1251751"/>
          </a:xfrm>
        </p:spPr>
        <p:txBody>
          <a:bodyPr/>
          <a:lstStyle/>
          <a:p>
            <a:r>
              <a:rPr lang="en-IN" sz="6500" dirty="0" err="1"/>
              <a:t>EasyTravel</a:t>
            </a:r>
            <a:endParaRPr lang="en-IN" sz="6500" dirty="0"/>
          </a:p>
        </p:txBody>
      </p:sp>
      <p:sp>
        <p:nvSpPr>
          <p:cNvPr id="3" name="Subtitle 2">
            <a:extLst>
              <a:ext uri="{FF2B5EF4-FFF2-40B4-BE49-F238E27FC236}">
                <a16:creationId xmlns:a16="http://schemas.microsoft.com/office/drawing/2014/main" id="{A83FE1C7-7F8A-4091-9B6D-2162DA0AE638}"/>
              </a:ext>
            </a:extLst>
          </p:cNvPr>
          <p:cNvSpPr>
            <a:spLocks noGrp="1"/>
          </p:cNvSpPr>
          <p:nvPr>
            <p:ph type="subTitle" idx="1"/>
          </p:nvPr>
        </p:nvSpPr>
        <p:spPr>
          <a:xfrm>
            <a:off x="6347534" y="4732991"/>
            <a:ext cx="5455950" cy="1703319"/>
          </a:xfrm>
        </p:spPr>
        <p:txBody>
          <a:bodyPr/>
          <a:lstStyle/>
          <a:p>
            <a:r>
              <a:rPr lang="en-IN" dirty="0"/>
              <a:t>G Sai Vamsi                     190330079</a:t>
            </a:r>
          </a:p>
          <a:p>
            <a:r>
              <a:rPr lang="en-IN" dirty="0"/>
              <a:t>P Karthik Reddy               190330184</a:t>
            </a:r>
          </a:p>
          <a:p>
            <a:r>
              <a:rPr lang="en-IN" dirty="0" err="1"/>
              <a:t>Svsl</a:t>
            </a:r>
            <a:r>
              <a:rPr lang="en-IN" dirty="0"/>
              <a:t> Anand Kathyay          190330228</a:t>
            </a:r>
          </a:p>
        </p:txBody>
      </p:sp>
      <p:pic>
        <p:nvPicPr>
          <p:cNvPr id="5" name="Picture 4">
            <a:extLst>
              <a:ext uri="{FF2B5EF4-FFF2-40B4-BE49-F238E27FC236}">
                <a16:creationId xmlns:a16="http://schemas.microsoft.com/office/drawing/2014/main" id="{31D18A91-752C-4459-A719-5C5D1DC04B60}"/>
              </a:ext>
            </a:extLst>
          </p:cNvPr>
          <p:cNvPicPr>
            <a:picLocks noChangeAspect="1"/>
          </p:cNvPicPr>
          <p:nvPr/>
        </p:nvPicPr>
        <p:blipFill>
          <a:blip r:embed="rId2"/>
          <a:stretch>
            <a:fillRect/>
          </a:stretch>
        </p:blipFill>
        <p:spPr>
          <a:xfrm>
            <a:off x="9321554" y="2566093"/>
            <a:ext cx="2645546" cy="1703320"/>
          </a:xfrm>
          <a:prstGeom prst="rect">
            <a:avLst/>
          </a:prstGeom>
        </p:spPr>
      </p:pic>
    </p:spTree>
    <p:extLst>
      <p:ext uri="{BB962C8B-B14F-4D97-AF65-F5344CB8AC3E}">
        <p14:creationId xmlns:p14="http://schemas.microsoft.com/office/powerpoint/2010/main" val="2721653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0C7D3-3F85-4A6C-A7E5-C1EA1D4A3E66}"/>
              </a:ext>
            </a:extLst>
          </p:cNvPr>
          <p:cNvSpPr>
            <a:spLocks noGrp="1"/>
          </p:cNvSpPr>
          <p:nvPr>
            <p:ph type="title"/>
          </p:nvPr>
        </p:nvSpPr>
        <p:spPr/>
        <p:txBody>
          <a:bodyPr/>
          <a:lstStyle/>
          <a:p>
            <a:r>
              <a:rPr lang="en-IN" dirty="0">
                <a:solidFill>
                  <a:srgbClr val="FFFF00"/>
                </a:solidFill>
              </a:rPr>
              <a:t>USE CASE DIAGRAM</a:t>
            </a:r>
          </a:p>
        </p:txBody>
      </p:sp>
      <p:pic>
        <p:nvPicPr>
          <p:cNvPr id="5" name="Content Placeholder 4">
            <a:extLst>
              <a:ext uri="{FF2B5EF4-FFF2-40B4-BE49-F238E27FC236}">
                <a16:creationId xmlns:a16="http://schemas.microsoft.com/office/drawing/2014/main" id="{7F0E6901-2518-4199-AA0A-11BC0BC9245C}"/>
              </a:ext>
            </a:extLst>
          </p:cNvPr>
          <p:cNvPicPr>
            <a:picLocks noGrp="1" noChangeAspect="1"/>
          </p:cNvPicPr>
          <p:nvPr>
            <p:ph idx="1"/>
          </p:nvPr>
        </p:nvPicPr>
        <p:blipFill>
          <a:blip r:embed="rId2"/>
          <a:stretch>
            <a:fillRect/>
          </a:stretch>
        </p:blipFill>
        <p:spPr>
          <a:xfrm>
            <a:off x="2077375" y="2047474"/>
            <a:ext cx="6098959" cy="4738696"/>
          </a:xfrm>
        </p:spPr>
      </p:pic>
    </p:spTree>
    <p:extLst>
      <p:ext uri="{BB962C8B-B14F-4D97-AF65-F5344CB8AC3E}">
        <p14:creationId xmlns:p14="http://schemas.microsoft.com/office/powerpoint/2010/main" val="676244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311E4-4A60-42FD-B2C2-36EF43EE5ACF}"/>
              </a:ext>
            </a:extLst>
          </p:cNvPr>
          <p:cNvSpPr>
            <a:spLocks noGrp="1"/>
          </p:cNvSpPr>
          <p:nvPr>
            <p:ph type="title"/>
          </p:nvPr>
        </p:nvSpPr>
        <p:spPr/>
        <p:txBody>
          <a:bodyPr/>
          <a:lstStyle/>
          <a:p>
            <a:r>
              <a:rPr lang="en-IN" dirty="0">
                <a:solidFill>
                  <a:srgbClr val="FFFF00"/>
                </a:solidFill>
              </a:rPr>
              <a:t>OUTPUT SCREENS</a:t>
            </a:r>
          </a:p>
        </p:txBody>
      </p:sp>
      <p:pic>
        <p:nvPicPr>
          <p:cNvPr id="9" name="Picture 8">
            <a:extLst>
              <a:ext uri="{FF2B5EF4-FFF2-40B4-BE49-F238E27FC236}">
                <a16:creationId xmlns:a16="http://schemas.microsoft.com/office/drawing/2014/main" id="{AA1A4024-8A30-462D-ABE8-F953D7F28869}"/>
              </a:ext>
            </a:extLst>
          </p:cNvPr>
          <p:cNvPicPr>
            <a:picLocks noChangeAspect="1"/>
          </p:cNvPicPr>
          <p:nvPr/>
        </p:nvPicPr>
        <p:blipFill>
          <a:blip r:embed="rId2"/>
          <a:stretch>
            <a:fillRect/>
          </a:stretch>
        </p:blipFill>
        <p:spPr>
          <a:xfrm>
            <a:off x="929720" y="2079824"/>
            <a:ext cx="9364462" cy="4628580"/>
          </a:xfrm>
          <a:prstGeom prst="rect">
            <a:avLst/>
          </a:prstGeom>
        </p:spPr>
      </p:pic>
    </p:spTree>
    <p:extLst>
      <p:ext uri="{BB962C8B-B14F-4D97-AF65-F5344CB8AC3E}">
        <p14:creationId xmlns:p14="http://schemas.microsoft.com/office/powerpoint/2010/main" val="13369885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E6899-F427-42B0-B991-8DC04A666B18}"/>
              </a:ext>
            </a:extLst>
          </p:cNvPr>
          <p:cNvSpPr>
            <a:spLocks noGrp="1"/>
          </p:cNvSpPr>
          <p:nvPr>
            <p:ph type="title"/>
          </p:nvPr>
        </p:nvSpPr>
        <p:spPr/>
        <p:txBody>
          <a:bodyPr/>
          <a:lstStyle/>
          <a:p>
            <a:r>
              <a:rPr lang="en-IN" dirty="0">
                <a:solidFill>
                  <a:srgbClr val="FFFF00"/>
                </a:solidFill>
              </a:rPr>
              <a:t>OUTPUT SCREENS</a:t>
            </a:r>
          </a:p>
        </p:txBody>
      </p:sp>
      <p:pic>
        <p:nvPicPr>
          <p:cNvPr id="7" name="Picture 6">
            <a:extLst>
              <a:ext uri="{FF2B5EF4-FFF2-40B4-BE49-F238E27FC236}">
                <a16:creationId xmlns:a16="http://schemas.microsoft.com/office/drawing/2014/main" id="{DCD66C58-0A8F-4BA9-9DF1-DF0203F7C7A0}"/>
              </a:ext>
            </a:extLst>
          </p:cNvPr>
          <p:cNvPicPr>
            <a:picLocks noChangeAspect="1"/>
          </p:cNvPicPr>
          <p:nvPr/>
        </p:nvPicPr>
        <p:blipFill>
          <a:blip r:embed="rId2"/>
          <a:stretch>
            <a:fillRect/>
          </a:stretch>
        </p:blipFill>
        <p:spPr>
          <a:xfrm>
            <a:off x="6596109" y="2180228"/>
            <a:ext cx="5393811" cy="3563624"/>
          </a:xfrm>
          <a:prstGeom prst="rect">
            <a:avLst/>
          </a:prstGeom>
        </p:spPr>
      </p:pic>
      <p:pic>
        <p:nvPicPr>
          <p:cNvPr id="9" name="Picture 8">
            <a:extLst>
              <a:ext uri="{FF2B5EF4-FFF2-40B4-BE49-F238E27FC236}">
                <a16:creationId xmlns:a16="http://schemas.microsoft.com/office/drawing/2014/main" id="{72ACEF56-4FB5-4A9C-8330-1859CA43BE66}"/>
              </a:ext>
            </a:extLst>
          </p:cNvPr>
          <p:cNvPicPr>
            <a:picLocks noChangeAspect="1"/>
          </p:cNvPicPr>
          <p:nvPr/>
        </p:nvPicPr>
        <p:blipFill>
          <a:blip r:embed="rId3"/>
          <a:stretch>
            <a:fillRect/>
          </a:stretch>
        </p:blipFill>
        <p:spPr>
          <a:xfrm>
            <a:off x="363983" y="2406578"/>
            <a:ext cx="5795783" cy="2547506"/>
          </a:xfrm>
          <a:prstGeom prst="rect">
            <a:avLst/>
          </a:prstGeom>
        </p:spPr>
      </p:pic>
    </p:spTree>
    <p:extLst>
      <p:ext uri="{BB962C8B-B14F-4D97-AF65-F5344CB8AC3E}">
        <p14:creationId xmlns:p14="http://schemas.microsoft.com/office/powerpoint/2010/main" val="34533620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E6899-F427-42B0-B991-8DC04A666B18}"/>
              </a:ext>
            </a:extLst>
          </p:cNvPr>
          <p:cNvSpPr>
            <a:spLocks noGrp="1"/>
          </p:cNvSpPr>
          <p:nvPr>
            <p:ph type="title"/>
          </p:nvPr>
        </p:nvSpPr>
        <p:spPr/>
        <p:txBody>
          <a:bodyPr/>
          <a:lstStyle/>
          <a:p>
            <a:r>
              <a:rPr lang="en-IN" dirty="0">
                <a:solidFill>
                  <a:srgbClr val="FFFF00"/>
                </a:solidFill>
              </a:rPr>
              <a:t>OUTPUT SCREENS</a:t>
            </a:r>
          </a:p>
        </p:txBody>
      </p:sp>
      <p:pic>
        <p:nvPicPr>
          <p:cNvPr id="4" name="Picture 3">
            <a:extLst>
              <a:ext uri="{FF2B5EF4-FFF2-40B4-BE49-F238E27FC236}">
                <a16:creationId xmlns:a16="http://schemas.microsoft.com/office/drawing/2014/main" id="{34E31DE2-D7BF-4653-85BA-7AC67CBC1C3B}"/>
              </a:ext>
            </a:extLst>
          </p:cNvPr>
          <p:cNvPicPr>
            <a:picLocks noChangeAspect="1"/>
          </p:cNvPicPr>
          <p:nvPr/>
        </p:nvPicPr>
        <p:blipFill>
          <a:blip r:embed="rId2"/>
          <a:stretch>
            <a:fillRect/>
          </a:stretch>
        </p:blipFill>
        <p:spPr>
          <a:xfrm>
            <a:off x="914754" y="2053658"/>
            <a:ext cx="9613862" cy="4680565"/>
          </a:xfrm>
          <a:prstGeom prst="rect">
            <a:avLst/>
          </a:prstGeom>
        </p:spPr>
      </p:pic>
    </p:spTree>
    <p:extLst>
      <p:ext uri="{BB962C8B-B14F-4D97-AF65-F5344CB8AC3E}">
        <p14:creationId xmlns:p14="http://schemas.microsoft.com/office/powerpoint/2010/main" val="3671699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E6899-F427-42B0-B991-8DC04A666B18}"/>
              </a:ext>
            </a:extLst>
          </p:cNvPr>
          <p:cNvSpPr>
            <a:spLocks noGrp="1"/>
          </p:cNvSpPr>
          <p:nvPr>
            <p:ph type="title"/>
          </p:nvPr>
        </p:nvSpPr>
        <p:spPr/>
        <p:txBody>
          <a:bodyPr/>
          <a:lstStyle/>
          <a:p>
            <a:r>
              <a:rPr lang="en-IN" dirty="0">
                <a:solidFill>
                  <a:srgbClr val="FFFF00"/>
                </a:solidFill>
              </a:rPr>
              <a:t>OUTPUT SCREENS</a:t>
            </a:r>
          </a:p>
        </p:txBody>
      </p:sp>
      <p:pic>
        <p:nvPicPr>
          <p:cNvPr id="5" name="Picture 4">
            <a:extLst>
              <a:ext uri="{FF2B5EF4-FFF2-40B4-BE49-F238E27FC236}">
                <a16:creationId xmlns:a16="http://schemas.microsoft.com/office/drawing/2014/main" id="{799B1CB2-2A75-4F01-8E19-EAA65D325FA5}"/>
              </a:ext>
            </a:extLst>
          </p:cNvPr>
          <p:cNvPicPr>
            <a:picLocks noChangeAspect="1"/>
          </p:cNvPicPr>
          <p:nvPr/>
        </p:nvPicPr>
        <p:blipFill>
          <a:blip r:embed="rId2"/>
          <a:stretch>
            <a:fillRect/>
          </a:stretch>
        </p:blipFill>
        <p:spPr>
          <a:xfrm>
            <a:off x="858698" y="2099099"/>
            <a:ext cx="9435484" cy="4660542"/>
          </a:xfrm>
          <a:prstGeom prst="rect">
            <a:avLst/>
          </a:prstGeom>
        </p:spPr>
      </p:pic>
    </p:spTree>
    <p:extLst>
      <p:ext uri="{BB962C8B-B14F-4D97-AF65-F5344CB8AC3E}">
        <p14:creationId xmlns:p14="http://schemas.microsoft.com/office/powerpoint/2010/main" val="2822274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E6899-F427-42B0-B991-8DC04A666B18}"/>
              </a:ext>
            </a:extLst>
          </p:cNvPr>
          <p:cNvSpPr>
            <a:spLocks noGrp="1"/>
          </p:cNvSpPr>
          <p:nvPr>
            <p:ph type="title"/>
          </p:nvPr>
        </p:nvSpPr>
        <p:spPr/>
        <p:txBody>
          <a:bodyPr/>
          <a:lstStyle/>
          <a:p>
            <a:r>
              <a:rPr lang="en-IN" dirty="0">
                <a:solidFill>
                  <a:srgbClr val="FFFF00"/>
                </a:solidFill>
              </a:rPr>
              <a:t>OUTPUT SCREENS</a:t>
            </a:r>
          </a:p>
        </p:txBody>
      </p:sp>
      <p:pic>
        <p:nvPicPr>
          <p:cNvPr id="5" name="Picture 4">
            <a:extLst>
              <a:ext uri="{FF2B5EF4-FFF2-40B4-BE49-F238E27FC236}">
                <a16:creationId xmlns:a16="http://schemas.microsoft.com/office/drawing/2014/main" id="{4DC7939E-DBE3-4E26-93DE-80031DCB52E2}"/>
              </a:ext>
            </a:extLst>
          </p:cNvPr>
          <p:cNvPicPr>
            <a:picLocks noChangeAspect="1"/>
          </p:cNvPicPr>
          <p:nvPr/>
        </p:nvPicPr>
        <p:blipFill>
          <a:blip r:embed="rId2"/>
          <a:stretch>
            <a:fillRect/>
          </a:stretch>
        </p:blipFill>
        <p:spPr>
          <a:xfrm>
            <a:off x="559292" y="2231535"/>
            <a:ext cx="8774097" cy="4214039"/>
          </a:xfrm>
          <a:prstGeom prst="rect">
            <a:avLst/>
          </a:prstGeom>
        </p:spPr>
      </p:pic>
    </p:spTree>
    <p:extLst>
      <p:ext uri="{BB962C8B-B14F-4D97-AF65-F5344CB8AC3E}">
        <p14:creationId xmlns:p14="http://schemas.microsoft.com/office/powerpoint/2010/main" val="1190320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E6899-F427-42B0-B991-8DC04A666B18}"/>
              </a:ext>
            </a:extLst>
          </p:cNvPr>
          <p:cNvSpPr>
            <a:spLocks noGrp="1"/>
          </p:cNvSpPr>
          <p:nvPr>
            <p:ph type="title"/>
          </p:nvPr>
        </p:nvSpPr>
        <p:spPr/>
        <p:txBody>
          <a:bodyPr/>
          <a:lstStyle/>
          <a:p>
            <a:r>
              <a:rPr lang="en-IN" dirty="0">
                <a:solidFill>
                  <a:srgbClr val="FFFF00"/>
                </a:solidFill>
              </a:rPr>
              <a:t>OUTPUT SCREENS</a:t>
            </a:r>
          </a:p>
        </p:txBody>
      </p:sp>
      <p:pic>
        <p:nvPicPr>
          <p:cNvPr id="4" name="Picture 3">
            <a:extLst>
              <a:ext uri="{FF2B5EF4-FFF2-40B4-BE49-F238E27FC236}">
                <a16:creationId xmlns:a16="http://schemas.microsoft.com/office/drawing/2014/main" id="{C0C7AEFB-FA15-44B6-BC6A-FC5D79323389}"/>
              </a:ext>
            </a:extLst>
          </p:cNvPr>
          <p:cNvPicPr>
            <a:picLocks noChangeAspect="1"/>
          </p:cNvPicPr>
          <p:nvPr/>
        </p:nvPicPr>
        <p:blipFill>
          <a:blip r:embed="rId2"/>
          <a:stretch>
            <a:fillRect/>
          </a:stretch>
        </p:blipFill>
        <p:spPr>
          <a:xfrm>
            <a:off x="852255" y="2058587"/>
            <a:ext cx="8561033" cy="4666934"/>
          </a:xfrm>
          <a:prstGeom prst="rect">
            <a:avLst/>
          </a:prstGeom>
        </p:spPr>
      </p:pic>
    </p:spTree>
    <p:extLst>
      <p:ext uri="{BB962C8B-B14F-4D97-AF65-F5344CB8AC3E}">
        <p14:creationId xmlns:p14="http://schemas.microsoft.com/office/powerpoint/2010/main" val="4518484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E6899-F427-42B0-B991-8DC04A666B18}"/>
              </a:ext>
            </a:extLst>
          </p:cNvPr>
          <p:cNvSpPr>
            <a:spLocks noGrp="1"/>
          </p:cNvSpPr>
          <p:nvPr>
            <p:ph type="title"/>
          </p:nvPr>
        </p:nvSpPr>
        <p:spPr/>
        <p:txBody>
          <a:bodyPr/>
          <a:lstStyle/>
          <a:p>
            <a:r>
              <a:rPr lang="en-IN" dirty="0">
                <a:solidFill>
                  <a:srgbClr val="FFFF00"/>
                </a:solidFill>
              </a:rPr>
              <a:t>OUTPUT SCREENS</a:t>
            </a:r>
          </a:p>
        </p:txBody>
      </p:sp>
      <p:pic>
        <p:nvPicPr>
          <p:cNvPr id="5" name="Picture 4">
            <a:extLst>
              <a:ext uri="{FF2B5EF4-FFF2-40B4-BE49-F238E27FC236}">
                <a16:creationId xmlns:a16="http://schemas.microsoft.com/office/drawing/2014/main" id="{58E4BBC2-66E1-4D07-9EFC-F17E951CCCA9}"/>
              </a:ext>
            </a:extLst>
          </p:cNvPr>
          <p:cNvPicPr>
            <a:picLocks noChangeAspect="1"/>
          </p:cNvPicPr>
          <p:nvPr/>
        </p:nvPicPr>
        <p:blipFill>
          <a:blip r:embed="rId2"/>
          <a:stretch>
            <a:fillRect/>
          </a:stretch>
        </p:blipFill>
        <p:spPr>
          <a:xfrm>
            <a:off x="967666" y="2199543"/>
            <a:ext cx="8800730" cy="4289307"/>
          </a:xfrm>
          <a:prstGeom prst="rect">
            <a:avLst/>
          </a:prstGeom>
        </p:spPr>
      </p:pic>
    </p:spTree>
    <p:extLst>
      <p:ext uri="{BB962C8B-B14F-4D97-AF65-F5344CB8AC3E}">
        <p14:creationId xmlns:p14="http://schemas.microsoft.com/office/powerpoint/2010/main" val="903274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E6899-F427-42B0-B991-8DC04A666B18}"/>
              </a:ext>
            </a:extLst>
          </p:cNvPr>
          <p:cNvSpPr>
            <a:spLocks noGrp="1"/>
          </p:cNvSpPr>
          <p:nvPr>
            <p:ph type="title"/>
          </p:nvPr>
        </p:nvSpPr>
        <p:spPr/>
        <p:txBody>
          <a:bodyPr/>
          <a:lstStyle/>
          <a:p>
            <a:r>
              <a:rPr lang="en-IN" dirty="0">
                <a:solidFill>
                  <a:srgbClr val="FFFF00"/>
                </a:solidFill>
              </a:rPr>
              <a:t>OUTPUT SCREENS</a:t>
            </a:r>
          </a:p>
        </p:txBody>
      </p:sp>
      <p:pic>
        <p:nvPicPr>
          <p:cNvPr id="5" name="Picture 4">
            <a:extLst>
              <a:ext uri="{FF2B5EF4-FFF2-40B4-BE49-F238E27FC236}">
                <a16:creationId xmlns:a16="http://schemas.microsoft.com/office/drawing/2014/main" id="{F17815EE-0CFC-47C4-A17B-013EC0FE65E5}"/>
              </a:ext>
            </a:extLst>
          </p:cNvPr>
          <p:cNvPicPr>
            <a:picLocks noChangeAspect="1"/>
          </p:cNvPicPr>
          <p:nvPr/>
        </p:nvPicPr>
        <p:blipFill>
          <a:blip r:embed="rId2"/>
          <a:stretch>
            <a:fillRect/>
          </a:stretch>
        </p:blipFill>
        <p:spPr>
          <a:xfrm>
            <a:off x="843378" y="2161616"/>
            <a:ext cx="9004917" cy="4363056"/>
          </a:xfrm>
          <a:prstGeom prst="rect">
            <a:avLst/>
          </a:prstGeom>
        </p:spPr>
      </p:pic>
    </p:spTree>
    <p:extLst>
      <p:ext uri="{BB962C8B-B14F-4D97-AF65-F5344CB8AC3E}">
        <p14:creationId xmlns:p14="http://schemas.microsoft.com/office/powerpoint/2010/main" val="21254070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E6899-F427-42B0-B991-8DC04A666B18}"/>
              </a:ext>
            </a:extLst>
          </p:cNvPr>
          <p:cNvSpPr>
            <a:spLocks noGrp="1"/>
          </p:cNvSpPr>
          <p:nvPr>
            <p:ph type="title"/>
          </p:nvPr>
        </p:nvSpPr>
        <p:spPr/>
        <p:txBody>
          <a:bodyPr/>
          <a:lstStyle/>
          <a:p>
            <a:r>
              <a:rPr lang="en-IN" dirty="0">
                <a:solidFill>
                  <a:srgbClr val="FFFF00"/>
                </a:solidFill>
              </a:rPr>
              <a:t>OUTPUT SCREENS </a:t>
            </a:r>
          </a:p>
        </p:txBody>
      </p:sp>
      <p:pic>
        <p:nvPicPr>
          <p:cNvPr id="4" name="Picture 3">
            <a:extLst>
              <a:ext uri="{FF2B5EF4-FFF2-40B4-BE49-F238E27FC236}">
                <a16:creationId xmlns:a16="http://schemas.microsoft.com/office/drawing/2014/main" id="{54A43D91-170B-442C-9106-805A89119952}"/>
              </a:ext>
            </a:extLst>
          </p:cNvPr>
          <p:cNvPicPr>
            <a:picLocks noChangeAspect="1"/>
          </p:cNvPicPr>
          <p:nvPr/>
        </p:nvPicPr>
        <p:blipFill>
          <a:blip r:embed="rId2"/>
          <a:stretch>
            <a:fillRect/>
          </a:stretch>
        </p:blipFill>
        <p:spPr>
          <a:xfrm>
            <a:off x="413539" y="2233670"/>
            <a:ext cx="5963971" cy="2205166"/>
          </a:xfrm>
          <a:prstGeom prst="rect">
            <a:avLst/>
          </a:prstGeom>
        </p:spPr>
      </p:pic>
      <p:pic>
        <p:nvPicPr>
          <p:cNvPr id="7" name="Picture 6">
            <a:extLst>
              <a:ext uri="{FF2B5EF4-FFF2-40B4-BE49-F238E27FC236}">
                <a16:creationId xmlns:a16="http://schemas.microsoft.com/office/drawing/2014/main" id="{1C0A02DE-7364-47F1-9318-C217DCBBE6AA}"/>
              </a:ext>
            </a:extLst>
          </p:cNvPr>
          <p:cNvPicPr>
            <a:picLocks noChangeAspect="1"/>
          </p:cNvPicPr>
          <p:nvPr/>
        </p:nvPicPr>
        <p:blipFill>
          <a:blip r:embed="rId3"/>
          <a:stretch>
            <a:fillRect/>
          </a:stretch>
        </p:blipFill>
        <p:spPr>
          <a:xfrm>
            <a:off x="3284736" y="4838340"/>
            <a:ext cx="7798665" cy="1625544"/>
          </a:xfrm>
          <a:prstGeom prst="rect">
            <a:avLst/>
          </a:prstGeom>
        </p:spPr>
      </p:pic>
    </p:spTree>
    <p:extLst>
      <p:ext uri="{BB962C8B-B14F-4D97-AF65-F5344CB8AC3E}">
        <p14:creationId xmlns:p14="http://schemas.microsoft.com/office/powerpoint/2010/main" val="3425665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6DEF7-322E-420B-852A-5094A50FC01D}"/>
              </a:ext>
            </a:extLst>
          </p:cNvPr>
          <p:cNvSpPr>
            <a:spLocks noGrp="1"/>
          </p:cNvSpPr>
          <p:nvPr>
            <p:ph type="title"/>
          </p:nvPr>
        </p:nvSpPr>
        <p:spPr/>
        <p:txBody>
          <a:bodyPr/>
          <a:lstStyle/>
          <a:p>
            <a:r>
              <a:rPr lang="en-IN" dirty="0">
                <a:solidFill>
                  <a:srgbClr val="FFFF00"/>
                </a:solidFill>
              </a:rPr>
              <a:t>ABSTRACT</a:t>
            </a:r>
          </a:p>
        </p:txBody>
      </p:sp>
      <p:sp>
        <p:nvSpPr>
          <p:cNvPr id="3" name="Content Placeholder 2">
            <a:extLst>
              <a:ext uri="{FF2B5EF4-FFF2-40B4-BE49-F238E27FC236}">
                <a16:creationId xmlns:a16="http://schemas.microsoft.com/office/drawing/2014/main" id="{848AC30B-86FF-461A-B91D-0955EBF00343}"/>
              </a:ext>
            </a:extLst>
          </p:cNvPr>
          <p:cNvSpPr>
            <a:spLocks noGrp="1"/>
          </p:cNvSpPr>
          <p:nvPr>
            <p:ph idx="1"/>
          </p:nvPr>
        </p:nvSpPr>
        <p:spPr>
          <a:xfrm>
            <a:off x="680321" y="2336872"/>
            <a:ext cx="9688797" cy="3895251"/>
          </a:xfrm>
        </p:spPr>
        <p:txBody>
          <a:bodyPr>
            <a:normAutofit lnSpcReduction="10000"/>
          </a:bodyPr>
          <a:lstStyle/>
          <a:p>
            <a:r>
              <a:rPr lang="en-US" dirty="0">
                <a:solidFill>
                  <a:schemeClr val="tx1">
                    <a:lumMod val="95000"/>
                  </a:schemeClr>
                </a:solidFill>
                <a:effectLst/>
                <a:latin typeface="Calibri" panose="020F0502020204030204" pitchFamily="34" charset="0"/>
              </a:rPr>
              <a:t>Car and bus travel agencies need an effective management platform for handling their respective transportation services. The existing system relies on manual data recording for management which is very tedious and time consuming, involving a lot of manpower and paper work. So, the current system need to be computerized, and if possible web-based.</a:t>
            </a:r>
          </a:p>
          <a:p>
            <a:pPr marL="0" indent="0">
              <a:buNone/>
            </a:pPr>
            <a:endParaRPr lang="en-US" dirty="0">
              <a:solidFill>
                <a:schemeClr val="tx1">
                  <a:lumMod val="95000"/>
                </a:schemeClr>
              </a:solidFill>
              <a:effectLst/>
              <a:latin typeface="Calibri" panose="020F0502020204030204" pitchFamily="34" charset="0"/>
            </a:endParaRPr>
          </a:p>
          <a:p>
            <a:r>
              <a:rPr lang="en-US" dirty="0">
                <a:solidFill>
                  <a:schemeClr val="tx1">
                    <a:lumMod val="95000"/>
                  </a:schemeClr>
                </a:solidFill>
                <a:effectLst/>
                <a:latin typeface="Calibri" panose="020F0502020204030204" pitchFamily="34" charset="0"/>
              </a:rPr>
              <a:t>The main idea of this project is to offer the best of car services to the clients in need. It has a fleet of cars ranging from normal budget cars to expensive luxury cars. The best thing about a web-based system such as this is that it offers online car hire for corporate houses. This makes the overall car service work easily accessible and reliable.</a:t>
            </a:r>
            <a:endParaRPr lang="en-IN" dirty="0">
              <a:solidFill>
                <a:schemeClr val="tx1">
                  <a:lumMod val="95000"/>
                </a:schemeClr>
              </a:solidFill>
            </a:endParaRPr>
          </a:p>
        </p:txBody>
      </p:sp>
    </p:spTree>
    <p:extLst>
      <p:ext uri="{BB962C8B-B14F-4D97-AF65-F5344CB8AC3E}">
        <p14:creationId xmlns:p14="http://schemas.microsoft.com/office/powerpoint/2010/main" val="21574191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E6899-F427-42B0-B991-8DC04A666B18}"/>
              </a:ext>
            </a:extLst>
          </p:cNvPr>
          <p:cNvSpPr>
            <a:spLocks noGrp="1"/>
          </p:cNvSpPr>
          <p:nvPr>
            <p:ph type="title"/>
          </p:nvPr>
        </p:nvSpPr>
        <p:spPr/>
        <p:txBody>
          <a:bodyPr/>
          <a:lstStyle/>
          <a:p>
            <a:r>
              <a:rPr lang="en-IN" dirty="0">
                <a:solidFill>
                  <a:srgbClr val="FFFF00"/>
                </a:solidFill>
              </a:rPr>
              <a:t>OUTPUT SCREENS</a:t>
            </a:r>
          </a:p>
        </p:txBody>
      </p:sp>
      <p:pic>
        <p:nvPicPr>
          <p:cNvPr id="4" name="Picture 3">
            <a:extLst>
              <a:ext uri="{FF2B5EF4-FFF2-40B4-BE49-F238E27FC236}">
                <a16:creationId xmlns:a16="http://schemas.microsoft.com/office/drawing/2014/main" id="{CC321577-566A-4815-AB81-415CB00FF4E5}"/>
              </a:ext>
            </a:extLst>
          </p:cNvPr>
          <p:cNvPicPr>
            <a:picLocks noChangeAspect="1"/>
          </p:cNvPicPr>
          <p:nvPr/>
        </p:nvPicPr>
        <p:blipFill>
          <a:blip r:embed="rId2"/>
          <a:stretch>
            <a:fillRect/>
          </a:stretch>
        </p:blipFill>
        <p:spPr>
          <a:xfrm>
            <a:off x="308716" y="2494624"/>
            <a:ext cx="11202963" cy="3324689"/>
          </a:xfrm>
          <a:prstGeom prst="rect">
            <a:avLst/>
          </a:prstGeom>
        </p:spPr>
      </p:pic>
    </p:spTree>
    <p:extLst>
      <p:ext uri="{BB962C8B-B14F-4D97-AF65-F5344CB8AC3E}">
        <p14:creationId xmlns:p14="http://schemas.microsoft.com/office/powerpoint/2010/main" val="3804057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E6899-F427-42B0-B991-8DC04A666B18}"/>
              </a:ext>
            </a:extLst>
          </p:cNvPr>
          <p:cNvSpPr>
            <a:spLocks noGrp="1"/>
          </p:cNvSpPr>
          <p:nvPr>
            <p:ph type="title"/>
          </p:nvPr>
        </p:nvSpPr>
        <p:spPr/>
        <p:txBody>
          <a:bodyPr/>
          <a:lstStyle/>
          <a:p>
            <a:r>
              <a:rPr lang="en-IN" dirty="0">
                <a:solidFill>
                  <a:srgbClr val="FFFF00"/>
                </a:solidFill>
              </a:rPr>
              <a:t>OUTPUT SCREENS</a:t>
            </a:r>
          </a:p>
        </p:txBody>
      </p:sp>
      <p:pic>
        <p:nvPicPr>
          <p:cNvPr id="5" name="Picture 4">
            <a:extLst>
              <a:ext uri="{FF2B5EF4-FFF2-40B4-BE49-F238E27FC236}">
                <a16:creationId xmlns:a16="http://schemas.microsoft.com/office/drawing/2014/main" id="{6E2B536D-03B1-4A9A-B0AE-2712F4BFB48D}"/>
              </a:ext>
            </a:extLst>
          </p:cNvPr>
          <p:cNvPicPr>
            <a:picLocks noChangeAspect="1"/>
          </p:cNvPicPr>
          <p:nvPr/>
        </p:nvPicPr>
        <p:blipFill>
          <a:blip r:embed="rId2"/>
          <a:stretch>
            <a:fillRect/>
          </a:stretch>
        </p:blipFill>
        <p:spPr>
          <a:xfrm>
            <a:off x="1606859" y="2043208"/>
            <a:ext cx="5237826" cy="4722799"/>
          </a:xfrm>
          <a:prstGeom prst="rect">
            <a:avLst/>
          </a:prstGeom>
        </p:spPr>
      </p:pic>
    </p:spTree>
    <p:extLst>
      <p:ext uri="{BB962C8B-B14F-4D97-AF65-F5344CB8AC3E}">
        <p14:creationId xmlns:p14="http://schemas.microsoft.com/office/powerpoint/2010/main" val="7982121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E6899-F427-42B0-B991-8DC04A666B18}"/>
              </a:ext>
            </a:extLst>
          </p:cNvPr>
          <p:cNvSpPr>
            <a:spLocks noGrp="1"/>
          </p:cNvSpPr>
          <p:nvPr>
            <p:ph type="title"/>
          </p:nvPr>
        </p:nvSpPr>
        <p:spPr/>
        <p:txBody>
          <a:bodyPr/>
          <a:lstStyle/>
          <a:p>
            <a:r>
              <a:rPr lang="en-IN" dirty="0">
                <a:solidFill>
                  <a:srgbClr val="FFFF00"/>
                </a:solidFill>
              </a:rPr>
              <a:t>OUTPUT SCREENS</a:t>
            </a:r>
          </a:p>
        </p:txBody>
      </p:sp>
      <p:pic>
        <p:nvPicPr>
          <p:cNvPr id="4" name="Picture 3">
            <a:extLst>
              <a:ext uri="{FF2B5EF4-FFF2-40B4-BE49-F238E27FC236}">
                <a16:creationId xmlns:a16="http://schemas.microsoft.com/office/drawing/2014/main" id="{B70C2008-7269-45E4-B29B-566D7D444785}"/>
              </a:ext>
            </a:extLst>
          </p:cNvPr>
          <p:cNvPicPr>
            <a:picLocks noChangeAspect="1"/>
          </p:cNvPicPr>
          <p:nvPr/>
        </p:nvPicPr>
        <p:blipFill>
          <a:blip r:embed="rId2"/>
          <a:stretch>
            <a:fillRect/>
          </a:stretch>
        </p:blipFill>
        <p:spPr>
          <a:xfrm>
            <a:off x="1056443" y="2075463"/>
            <a:ext cx="7476310" cy="4631615"/>
          </a:xfrm>
          <a:prstGeom prst="rect">
            <a:avLst/>
          </a:prstGeom>
        </p:spPr>
      </p:pic>
    </p:spTree>
    <p:extLst>
      <p:ext uri="{BB962C8B-B14F-4D97-AF65-F5344CB8AC3E}">
        <p14:creationId xmlns:p14="http://schemas.microsoft.com/office/powerpoint/2010/main" val="2885408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E6899-F427-42B0-B991-8DC04A666B18}"/>
              </a:ext>
            </a:extLst>
          </p:cNvPr>
          <p:cNvSpPr>
            <a:spLocks noGrp="1"/>
          </p:cNvSpPr>
          <p:nvPr>
            <p:ph type="title"/>
          </p:nvPr>
        </p:nvSpPr>
        <p:spPr/>
        <p:txBody>
          <a:bodyPr/>
          <a:lstStyle/>
          <a:p>
            <a:r>
              <a:rPr lang="en-IN" dirty="0">
                <a:solidFill>
                  <a:srgbClr val="FFFF00"/>
                </a:solidFill>
              </a:rPr>
              <a:t>OUTPUT SCREENS</a:t>
            </a:r>
          </a:p>
        </p:txBody>
      </p:sp>
      <p:pic>
        <p:nvPicPr>
          <p:cNvPr id="5" name="Picture 4">
            <a:extLst>
              <a:ext uri="{FF2B5EF4-FFF2-40B4-BE49-F238E27FC236}">
                <a16:creationId xmlns:a16="http://schemas.microsoft.com/office/drawing/2014/main" id="{27B0CE51-4BD9-4ECF-B09F-E8B3B6ECE367}"/>
              </a:ext>
            </a:extLst>
          </p:cNvPr>
          <p:cNvPicPr>
            <a:picLocks noChangeAspect="1"/>
          </p:cNvPicPr>
          <p:nvPr/>
        </p:nvPicPr>
        <p:blipFill>
          <a:blip r:embed="rId2"/>
          <a:stretch>
            <a:fillRect/>
          </a:stretch>
        </p:blipFill>
        <p:spPr>
          <a:xfrm>
            <a:off x="973779" y="2495922"/>
            <a:ext cx="8468907" cy="3286584"/>
          </a:xfrm>
          <a:prstGeom prst="rect">
            <a:avLst/>
          </a:prstGeom>
        </p:spPr>
      </p:pic>
    </p:spTree>
    <p:extLst>
      <p:ext uri="{BB962C8B-B14F-4D97-AF65-F5344CB8AC3E}">
        <p14:creationId xmlns:p14="http://schemas.microsoft.com/office/powerpoint/2010/main" val="2572177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23685-B05F-4EC4-98D3-EA9F6226C73B}"/>
              </a:ext>
            </a:extLst>
          </p:cNvPr>
          <p:cNvSpPr>
            <a:spLocks noGrp="1"/>
          </p:cNvSpPr>
          <p:nvPr>
            <p:ph type="title"/>
          </p:nvPr>
        </p:nvSpPr>
        <p:spPr/>
        <p:txBody>
          <a:bodyPr/>
          <a:lstStyle/>
          <a:p>
            <a:r>
              <a:rPr lang="en-IN" dirty="0">
                <a:solidFill>
                  <a:srgbClr val="FFFF00"/>
                </a:solidFill>
              </a:rPr>
              <a:t>DATA DICTIONARY</a:t>
            </a:r>
          </a:p>
        </p:txBody>
      </p:sp>
      <p:pic>
        <p:nvPicPr>
          <p:cNvPr id="11" name="Picture 10">
            <a:extLst>
              <a:ext uri="{FF2B5EF4-FFF2-40B4-BE49-F238E27FC236}">
                <a16:creationId xmlns:a16="http://schemas.microsoft.com/office/drawing/2014/main" id="{155CD1F7-E2F1-46F1-AFBE-C7C3EFB85E0C}"/>
              </a:ext>
            </a:extLst>
          </p:cNvPr>
          <p:cNvPicPr>
            <a:picLocks noChangeAspect="1"/>
          </p:cNvPicPr>
          <p:nvPr/>
        </p:nvPicPr>
        <p:blipFill>
          <a:blip r:embed="rId2"/>
          <a:stretch>
            <a:fillRect/>
          </a:stretch>
        </p:blipFill>
        <p:spPr>
          <a:xfrm>
            <a:off x="779307" y="2498888"/>
            <a:ext cx="10930604" cy="3883624"/>
          </a:xfrm>
          <a:prstGeom prst="rect">
            <a:avLst/>
          </a:prstGeom>
        </p:spPr>
      </p:pic>
    </p:spTree>
    <p:extLst>
      <p:ext uri="{BB962C8B-B14F-4D97-AF65-F5344CB8AC3E}">
        <p14:creationId xmlns:p14="http://schemas.microsoft.com/office/powerpoint/2010/main" val="36007844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61384-7967-4078-89A7-558D1820EDA5}"/>
              </a:ext>
            </a:extLst>
          </p:cNvPr>
          <p:cNvSpPr>
            <a:spLocks noGrp="1"/>
          </p:cNvSpPr>
          <p:nvPr>
            <p:ph type="title"/>
          </p:nvPr>
        </p:nvSpPr>
        <p:spPr/>
        <p:txBody>
          <a:bodyPr/>
          <a:lstStyle/>
          <a:p>
            <a:r>
              <a:rPr lang="en-IN" dirty="0">
                <a:solidFill>
                  <a:srgbClr val="FFFF00"/>
                </a:solidFill>
              </a:rPr>
              <a:t>DATA DICTIONARY</a:t>
            </a:r>
          </a:p>
        </p:txBody>
      </p:sp>
      <p:pic>
        <p:nvPicPr>
          <p:cNvPr id="5" name="Picture 4">
            <a:extLst>
              <a:ext uri="{FF2B5EF4-FFF2-40B4-BE49-F238E27FC236}">
                <a16:creationId xmlns:a16="http://schemas.microsoft.com/office/drawing/2014/main" id="{C9DDC4C6-BB74-4606-A269-676581236392}"/>
              </a:ext>
            </a:extLst>
          </p:cNvPr>
          <p:cNvPicPr>
            <a:picLocks noChangeAspect="1"/>
          </p:cNvPicPr>
          <p:nvPr/>
        </p:nvPicPr>
        <p:blipFill>
          <a:blip r:embed="rId2"/>
          <a:stretch>
            <a:fillRect/>
          </a:stretch>
        </p:blipFill>
        <p:spPr>
          <a:xfrm>
            <a:off x="603681" y="2187374"/>
            <a:ext cx="6480185" cy="4426490"/>
          </a:xfrm>
          <a:prstGeom prst="rect">
            <a:avLst/>
          </a:prstGeom>
        </p:spPr>
      </p:pic>
      <p:pic>
        <p:nvPicPr>
          <p:cNvPr id="7" name="Picture 6">
            <a:extLst>
              <a:ext uri="{FF2B5EF4-FFF2-40B4-BE49-F238E27FC236}">
                <a16:creationId xmlns:a16="http://schemas.microsoft.com/office/drawing/2014/main" id="{A3CE0EFC-3E70-455D-B1BA-D64318E1BEC1}"/>
              </a:ext>
            </a:extLst>
          </p:cNvPr>
          <p:cNvPicPr>
            <a:picLocks noChangeAspect="1"/>
          </p:cNvPicPr>
          <p:nvPr/>
        </p:nvPicPr>
        <p:blipFill>
          <a:blip r:embed="rId3"/>
          <a:stretch>
            <a:fillRect/>
          </a:stretch>
        </p:blipFill>
        <p:spPr>
          <a:xfrm>
            <a:off x="7262019" y="2873470"/>
            <a:ext cx="4734586" cy="1714739"/>
          </a:xfrm>
          <a:prstGeom prst="rect">
            <a:avLst/>
          </a:prstGeom>
        </p:spPr>
      </p:pic>
    </p:spTree>
    <p:extLst>
      <p:ext uri="{BB962C8B-B14F-4D97-AF65-F5344CB8AC3E}">
        <p14:creationId xmlns:p14="http://schemas.microsoft.com/office/powerpoint/2010/main" val="7396102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6752E-90B8-40E6-92BE-7351D462A7D6}"/>
              </a:ext>
            </a:extLst>
          </p:cNvPr>
          <p:cNvSpPr>
            <a:spLocks noGrp="1"/>
          </p:cNvSpPr>
          <p:nvPr>
            <p:ph type="title"/>
          </p:nvPr>
        </p:nvSpPr>
        <p:spPr/>
        <p:txBody>
          <a:bodyPr>
            <a:normAutofit/>
          </a:bodyPr>
          <a:lstStyle/>
          <a:p>
            <a:r>
              <a:rPr lang="en-IN" b="1" dirty="0">
                <a:solidFill>
                  <a:srgbClr val="FFFF00"/>
                </a:solidFill>
                <a:effectLst/>
              </a:rPr>
              <a:t>POST IMPLEMENTATION</a:t>
            </a:r>
            <a:endParaRPr lang="en-IN" dirty="0">
              <a:solidFill>
                <a:srgbClr val="FFFF00"/>
              </a:solidFill>
            </a:endParaRPr>
          </a:p>
        </p:txBody>
      </p:sp>
      <p:sp>
        <p:nvSpPr>
          <p:cNvPr id="3" name="Content Placeholder 2">
            <a:extLst>
              <a:ext uri="{FF2B5EF4-FFF2-40B4-BE49-F238E27FC236}">
                <a16:creationId xmlns:a16="http://schemas.microsoft.com/office/drawing/2014/main" id="{EFB26E9D-C061-42C6-BF2E-42D48ECFC21C}"/>
              </a:ext>
            </a:extLst>
          </p:cNvPr>
          <p:cNvSpPr>
            <a:spLocks noGrp="1"/>
          </p:cNvSpPr>
          <p:nvPr>
            <p:ph idx="1"/>
          </p:nvPr>
        </p:nvSpPr>
        <p:spPr/>
        <p:txBody>
          <a:bodyPr>
            <a:normAutofit/>
          </a:bodyPr>
          <a:lstStyle/>
          <a:p>
            <a:r>
              <a:rPr lang="en-US" sz="2800" dirty="0">
                <a:effectLst/>
                <a:latin typeface="Calibri" panose="020F0502020204030204" pitchFamily="34" charset="0"/>
              </a:rPr>
              <a:t>The website application is self maintained. </a:t>
            </a:r>
            <a:endParaRPr lang="en-US" sz="2800" dirty="0"/>
          </a:p>
          <a:p>
            <a:r>
              <a:rPr lang="en-US" sz="2800" dirty="0">
                <a:effectLst/>
                <a:latin typeface="Calibri" panose="020F0502020204030204" pitchFamily="34" charset="0"/>
              </a:rPr>
              <a:t>There is no need provide post implementation support. </a:t>
            </a:r>
            <a:endParaRPr lang="en-US" sz="2800" dirty="0"/>
          </a:p>
          <a:p>
            <a:r>
              <a:rPr lang="en-US" sz="2800" dirty="0">
                <a:effectLst/>
                <a:latin typeface="Calibri" panose="020F0502020204030204" pitchFamily="34" charset="0"/>
              </a:rPr>
              <a:t>The admin can access add, edit, delete process. </a:t>
            </a:r>
            <a:endParaRPr lang="en-IN" sz="2800" dirty="0"/>
          </a:p>
        </p:txBody>
      </p:sp>
    </p:spTree>
    <p:extLst>
      <p:ext uri="{BB962C8B-B14F-4D97-AF65-F5344CB8AC3E}">
        <p14:creationId xmlns:p14="http://schemas.microsoft.com/office/powerpoint/2010/main" val="23931650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7BB04-50E5-4347-8D6D-5B45B783AF36}"/>
              </a:ext>
            </a:extLst>
          </p:cNvPr>
          <p:cNvSpPr>
            <a:spLocks noGrp="1"/>
          </p:cNvSpPr>
          <p:nvPr>
            <p:ph type="title"/>
          </p:nvPr>
        </p:nvSpPr>
        <p:spPr/>
        <p:txBody>
          <a:bodyPr/>
          <a:lstStyle/>
          <a:p>
            <a:r>
              <a:rPr lang="en-IN" dirty="0">
                <a:solidFill>
                  <a:srgbClr val="FFFF00"/>
                </a:solidFill>
              </a:rPr>
              <a:t>CONCLUSION</a:t>
            </a:r>
          </a:p>
        </p:txBody>
      </p:sp>
      <p:sp>
        <p:nvSpPr>
          <p:cNvPr id="3" name="Content Placeholder 2">
            <a:extLst>
              <a:ext uri="{FF2B5EF4-FFF2-40B4-BE49-F238E27FC236}">
                <a16:creationId xmlns:a16="http://schemas.microsoft.com/office/drawing/2014/main" id="{966DBC81-1A6E-48D0-9AE9-B779D057F311}"/>
              </a:ext>
            </a:extLst>
          </p:cNvPr>
          <p:cNvSpPr>
            <a:spLocks noGrp="1"/>
          </p:cNvSpPr>
          <p:nvPr>
            <p:ph idx="1"/>
          </p:nvPr>
        </p:nvSpPr>
        <p:spPr/>
        <p:txBody>
          <a:bodyPr/>
          <a:lstStyle/>
          <a:p>
            <a:r>
              <a:rPr lang="en-US" dirty="0"/>
              <a:t>The web based car rental system has offered an advantage to both customers as well as Car Rental company to efficiently and effectively manage the business and </a:t>
            </a:r>
            <a:r>
              <a:rPr lang="en-US" dirty="0" err="1"/>
              <a:t>Satisies</a:t>
            </a:r>
            <a:r>
              <a:rPr lang="en-US" dirty="0"/>
              <a:t> customers need at the click of a button.</a:t>
            </a:r>
          </a:p>
          <a:p>
            <a:r>
              <a:rPr lang="en-US" dirty="0"/>
              <a:t>And considering present situations, online mode is very effective, comfy and also safe.</a:t>
            </a:r>
          </a:p>
          <a:p>
            <a:r>
              <a:rPr lang="en-US" dirty="0"/>
              <a:t>The proposed project is very flexible, so new features and modules can be added in the future as per user requirements.</a:t>
            </a:r>
            <a:endParaRPr lang="en-IN" dirty="0"/>
          </a:p>
        </p:txBody>
      </p:sp>
    </p:spTree>
    <p:extLst>
      <p:ext uri="{BB962C8B-B14F-4D97-AF65-F5344CB8AC3E}">
        <p14:creationId xmlns:p14="http://schemas.microsoft.com/office/powerpoint/2010/main" val="9639317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A5C82F-29D1-4F25-9C31-67E51E40554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0449017" cy="6858000"/>
          </a:xfrm>
          <a:prstGeom prst="rect">
            <a:avLst/>
          </a:prstGeom>
        </p:spPr>
      </p:pic>
    </p:spTree>
    <p:extLst>
      <p:ext uri="{BB962C8B-B14F-4D97-AF65-F5344CB8AC3E}">
        <p14:creationId xmlns:p14="http://schemas.microsoft.com/office/powerpoint/2010/main" val="396063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EEA91-60D7-45D0-B6D5-25D75F4766CE}"/>
              </a:ext>
            </a:extLst>
          </p:cNvPr>
          <p:cNvSpPr>
            <a:spLocks noGrp="1"/>
          </p:cNvSpPr>
          <p:nvPr>
            <p:ph type="title"/>
          </p:nvPr>
        </p:nvSpPr>
        <p:spPr/>
        <p:txBody>
          <a:bodyPr/>
          <a:lstStyle/>
          <a:p>
            <a:r>
              <a:rPr lang="en-IN" dirty="0">
                <a:solidFill>
                  <a:srgbClr val="FFFF00"/>
                </a:solidFill>
              </a:rPr>
              <a:t>OBJECTIVE</a:t>
            </a:r>
          </a:p>
        </p:txBody>
      </p:sp>
      <p:sp>
        <p:nvSpPr>
          <p:cNvPr id="3" name="Content Placeholder 2">
            <a:extLst>
              <a:ext uri="{FF2B5EF4-FFF2-40B4-BE49-F238E27FC236}">
                <a16:creationId xmlns:a16="http://schemas.microsoft.com/office/drawing/2014/main" id="{59AFEE53-CC16-457E-B2D0-5F093B27C11E}"/>
              </a:ext>
            </a:extLst>
          </p:cNvPr>
          <p:cNvSpPr>
            <a:spLocks noGrp="1"/>
          </p:cNvSpPr>
          <p:nvPr>
            <p:ph idx="1"/>
          </p:nvPr>
        </p:nvSpPr>
        <p:spPr/>
        <p:txBody>
          <a:bodyPr>
            <a:normAutofit/>
          </a:bodyPr>
          <a:lstStyle/>
          <a:p>
            <a:r>
              <a:rPr lang="en-US" sz="2000" dirty="0">
                <a:effectLst/>
                <a:latin typeface="Calibri" panose="020F0502020204030204" pitchFamily="34" charset="0"/>
              </a:rPr>
              <a:t>The main objective of our project is to provide an option for the customer to choose his/her </a:t>
            </a:r>
            <a:r>
              <a:rPr lang="en-US" sz="2000" dirty="0" err="1">
                <a:effectLst/>
                <a:latin typeface="Calibri" panose="020F0502020204030204" pitchFamily="34" charset="0"/>
              </a:rPr>
              <a:t>favourite</a:t>
            </a:r>
            <a:r>
              <a:rPr lang="en-US" sz="2000" dirty="0">
                <a:effectLst/>
                <a:latin typeface="Calibri" panose="020F0502020204030204" pitchFamily="34" charset="0"/>
              </a:rPr>
              <a:t> car to travel instead of pouring so much money on taxis or to avoid overcrowded metro trains when he is out of town/country.</a:t>
            </a:r>
          </a:p>
          <a:p>
            <a:endParaRPr lang="en-US" sz="2000" dirty="0">
              <a:effectLst/>
              <a:latin typeface="Calibri" panose="020F0502020204030204" pitchFamily="34" charset="0"/>
            </a:endParaRPr>
          </a:p>
          <a:p>
            <a:r>
              <a:rPr lang="en-US" sz="2000" dirty="0">
                <a:effectLst/>
                <a:latin typeface="Calibri" panose="020F0502020204030204" pitchFamily="34" charset="0"/>
              </a:rPr>
              <a:t> Our </a:t>
            </a:r>
            <a:r>
              <a:rPr lang="en-US" sz="2000" dirty="0" err="1">
                <a:effectLst/>
                <a:latin typeface="Calibri" panose="020F0502020204030204" pitchFamily="34" charset="0"/>
              </a:rPr>
              <a:t>EasyTravel</a:t>
            </a:r>
            <a:r>
              <a:rPr lang="en-US" sz="2000" dirty="0">
                <a:effectLst/>
                <a:latin typeface="Calibri" panose="020F0502020204030204" pitchFamily="34" charset="0"/>
              </a:rPr>
              <a:t> website allows the customer to book the rental online and could provide valuable feedback for improvement in services.</a:t>
            </a:r>
          </a:p>
          <a:p>
            <a:endParaRPr lang="en-US" sz="2000" dirty="0">
              <a:effectLst/>
              <a:latin typeface="Calibri" panose="020F0502020204030204" pitchFamily="34" charset="0"/>
            </a:endParaRPr>
          </a:p>
          <a:p>
            <a:r>
              <a:rPr lang="en-US" sz="2000" dirty="0">
                <a:effectLst/>
                <a:latin typeface="Calibri" panose="020F0502020204030204" pitchFamily="34" charset="0"/>
              </a:rPr>
              <a:t> It has an easy to understand interface and as this system works online it allows anyone to book or rent a vehicle in a city without any time restriction</a:t>
            </a:r>
            <a:endParaRPr lang="en-IN" sz="2000" dirty="0"/>
          </a:p>
        </p:txBody>
      </p:sp>
    </p:spTree>
    <p:extLst>
      <p:ext uri="{BB962C8B-B14F-4D97-AF65-F5344CB8AC3E}">
        <p14:creationId xmlns:p14="http://schemas.microsoft.com/office/powerpoint/2010/main" val="442171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C8A73-3148-42EC-8D55-C36FC2A96EE8}"/>
              </a:ext>
            </a:extLst>
          </p:cNvPr>
          <p:cNvSpPr>
            <a:spLocks noGrp="1"/>
          </p:cNvSpPr>
          <p:nvPr>
            <p:ph type="title"/>
          </p:nvPr>
        </p:nvSpPr>
        <p:spPr/>
        <p:txBody>
          <a:bodyPr/>
          <a:lstStyle/>
          <a:p>
            <a:r>
              <a:rPr lang="en-IN" dirty="0">
                <a:solidFill>
                  <a:srgbClr val="FFFF00"/>
                </a:solidFill>
              </a:rPr>
              <a:t>HARDWARE REQUIREMENT </a:t>
            </a:r>
          </a:p>
        </p:txBody>
      </p:sp>
      <p:graphicFrame>
        <p:nvGraphicFramePr>
          <p:cNvPr id="4" name="Content Placeholder 3">
            <a:extLst>
              <a:ext uri="{FF2B5EF4-FFF2-40B4-BE49-F238E27FC236}">
                <a16:creationId xmlns:a16="http://schemas.microsoft.com/office/drawing/2014/main" id="{9F3BA814-D30C-4D4B-ACDD-822A29329882}"/>
              </a:ext>
            </a:extLst>
          </p:cNvPr>
          <p:cNvGraphicFramePr>
            <a:graphicFrameLocks noGrp="1"/>
          </p:cNvGraphicFramePr>
          <p:nvPr>
            <p:ph idx="1"/>
            <p:extLst>
              <p:ext uri="{D42A27DB-BD31-4B8C-83A1-F6EECF244321}">
                <p14:modId xmlns:p14="http://schemas.microsoft.com/office/powerpoint/2010/main" val="2830661051"/>
              </p:ext>
            </p:extLst>
          </p:nvPr>
        </p:nvGraphicFramePr>
        <p:xfrm>
          <a:off x="1464817" y="2681056"/>
          <a:ext cx="7661429" cy="3708945"/>
        </p:xfrm>
        <a:graphic>
          <a:graphicData uri="http://schemas.openxmlformats.org/drawingml/2006/table">
            <a:tbl>
              <a:tblPr>
                <a:tableStyleId>{5C22544A-7EE6-4342-B048-85BDC9FD1C3A}</a:tableStyleId>
              </a:tblPr>
              <a:tblGrid>
                <a:gridCol w="328851">
                  <a:extLst>
                    <a:ext uri="{9D8B030D-6E8A-4147-A177-3AD203B41FA5}">
                      <a16:colId xmlns:a16="http://schemas.microsoft.com/office/drawing/2014/main" val="2144431421"/>
                    </a:ext>
                  </a:extLst>
                </a:gridCol>
                <a:gridCol w="764400">
                  <a:extLst>
                    <a:ext uri="{9D8B030D-6E8A-4147-A177-3AD203B41FA5}">
                      <a16:colId xmlns:a16="http://schemas.microsoft.com/office/drawing/2014/main" val="2042496"/>
                    </a:ext>
                  </a:extLst>
                </a:gridCol>
                <a:gridCol w="2151645">
                  <a:extLst>
                    <a:ext uri="{9D8B030D-6E8A-4147-A177-3AD203B41FA5}">
                      <a16:colId xmlns:a16="http://schemas.microsoft.com/office/drawing/2014/main" val="863788177"/>
                    </a:ext>
                  </a:extLst>
                </a:gridCol>
                <a:gridCol w="4416533">
                  <a:extLst>
                    <a:ext uri="{9D8B030D-6E8A-4147-A177-3AD203B41FA5}">
                      <a16:colId xmlns:a16="http://schemas.microsoft.com/office/drawing/2014/main" val="972045978"/>
                    </a:ext>
                  </a:extLst>
                </a:gridCol>
              </a:tblGrid>
              <a:tr h="313352">
                <a:tc>
                  <a:txBody>
                    <a:bodyPr/>
                    <a:lstStyle/>
                    <a:p>
                      <a:pPr marL="0" marR="0">
                        <a:spcBef>
                          <a:spcPts val="0"/>
                        </a:spcBef>
                        <a:spcAft>
                          <a:spcPts val="0"/>
                        </a:spcAft>
                      </a:pPr>
                      <a:endParaRPr lang="en-IN" sz="1200" dirty="0">
                        <a:effectLst/>
                        <a:latin typeface="Times New Roman" panose="02020603050405020304" pitchFamily="18" charset="0"/>
                        <a:ea typeface="等线" panose="02010600030101010101" pitchFamily="2" charset="-122"/>
                      </a:endParaRPr>
                    </a:p>
                  </a:txBody>
                  <a:tcPr anchor="b">
                    <a:solidFill>
                      <a:schemeClr val="tx1"/>
                    </a:solid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u="sng" kern="1200" dirty="0">
                          <a:solidFill>
                            <a:schemeClr val="dk1"/>
                          </a:solidFill>
                          <a:effectLst/>
                          <a:latin typeface="+mn-lt"/>
                          <a:ea typeface="+mn-ea"/>
                          <a:cs typeface="+mn-cs"/>
                        </a:rPr>
                        <a:t>Client side:</a:t>
                      </a:r>
                    </a:p>
                    <a:p>
                      <a:pPr marL="0" marR="0">
                        <a:spcBef>
                          <a:spcPts val="0"/>
                        </a:spcBef>
                        <a:spcAft>
                          <a:spcPts val="0"/>
                        </a:spcAft>
                      </a:pPr>
                      <a:endParaRPr lang="en-IN" sz="1100" dirty="0">
                        <a:effectLst/>
                        <a:latin typeface="Times New Roman" panose="02020603050405020304" pitchFamily="18" charset="0"/>
                        <a:ea typeface="等线" panose="02010600030101010101" pitchFamily="2" charset="-122"/>
                      </a:endParaRPr>
                    </a:p>
                  </a:txBody>
                  <a:tcPr anchor="b">
                    <a:solidFill>
                      <a:schemeClr val="tx1"/>
                    </a:solidFill>
                  </a:tcPr>
                </a:tc>
                <a:tc hMerge="1">
                  <a:txBody>
                    <a:bodyPr/>
                    <a:lstStyle/>
                    <a:p>
                      <a:endParaRPr lang="en-IN"/>
                    </a:p>
                  </a:txBody>
                  <a:tcPr/>
                </a:tc>
                <a:tc>
                  <a:txBody>
                    <a:bodyPr/>
                    <a:lstStyle/>
                    <a:p>
                      <a:pPr marL="1943100" marR="0">
                        <a:spcBef>
                          <a:spcPts val="0"/>
                        </a:spcBef>
                        <a:spcAft>
                          <a:spcPts val="0"/>
                        </a:spcAft>
                      </a:pPr>
                      <a:endParaRPr lang="en-IN" sz="1100" dirty="0">
                        <a:effectLst/>
                        <a:latin typeface="Times New Roman" panose="02020603050405020304" pitchFamily="18" charset="0"/>
                        <a:ea typeface="等线" panose="02010600030101010101" pitchFamily="2" charset="-122"/>
                      </a:endParaRPr>
                    </a:p>
                  </a:txBody>
                  <a:tcPr anchor="b">
                    <a:solidFill>
                      <a:schemeClr val="tx1"/>
                    </a:solidFill>
                  </a:tcPr>
                </a:tc>
                <a:extLst>
                  <a:ext uri="{0D108BD9-81ED-4DB2-BD59-A6C34878D82A}">
                    <a16:rowId xmlns:a16="http://schemas.microsoft.com/office/drawing/2014/main" val="3595552471"/>
                  </a:ext>
                </a:extLst>
              </a:tr>
              <a:tr h="313352">
                <a:tc>
                  <a:txBody>
                    <a:bodyPr/>
                    <a:lstStyle/>
                    <a:p>
                      <a:pPr marL="0" marR="0">
                        <a:spcBef>
                          <a:spcPts val="0"/>
                        </a:spcBef>
                        <a:spcAft>
                          <a:spcPts val="0"/>
                        </a:spcAft>
                      </a:pPr>
                      <a:endParaRPr lang="en-IN" sz="1200" dirty="0">
                        <a:effectLst/>
                        <a:latin typeface="Times New Roman" panose="02020603050405020304" pitchFamily="18" charset="0"/>
                        <a:ea typeface="等线" panose="02010600030101010101" pitchFamily="2" charset="-122"/>
                      </a:endParaRPr>
                    </a:p>
                  </a:txBody>
                  <a:tcPr anchor="b">
                    <a:solidFill>
                      <a:schemeClr val="tx1"/>
                    </a:solidFill>
                  </a:tcPr>
                </a:tc>
                <a:tc gridSpan="2">
                  <a:txBody>
                    <a:bodyPr/>
                    <a:lstStyle/>
                    <a:p>
                      <a:pPr marL="0" marR="0">
                        <a:spcBef>
                          <a:spcPts val="0"/>
                        </a:spcBef>
                        <a:spcAft>
                          <a:spcPts val="0"/>
                        </a:spcAft>
                      </a:pPr>
                      <a:r>
                        <a:rPr lang="en-IN" sz="1200" dirty="0">
                          <a:effectLst/>
                        </a:rPr>
                        <a:t>  RAM</a:t>
                      </a:r>
                      <a:endParaRPr lang="en-IN" sz="1100" dirty="0">
                        <a:effectLst/>
                        <a:latin typeface="Times New Roman" panose="02020603050405020304" pitchFamily="18" charset="0"/>
                        <a:ea typeface="等线" panose="02010600030101010101" pitchFamily="2" charset="-122"/>
                      </a:endParaRPr>
                    </a:p>
                  </a:txBody>
                  <a:tcPr anchor="b">
                    <a:solidFill>
                      <a:schemeClr val="tx1"/>
                    </a:solidFill>
                  </a:tcPr>
                </a:tc>
                <a:tc hMerge="1">
                  <a:txBody>
                    <a:bodyPr/>
                    <a:lstStyle/>
                    <a:p>
                      <a:endParaRPr lang="en-IN"/>
                    </a:p>
                  </a:txBody>
                  <a:tcPr/>
                </a:tc>
                <a:tc>
                  <a:txBody>
                    <a:bodyPr/>
                    <a:lstStyle/>
                    <a:p>
                      <a:pPr marL="1943100" marR="0">
                        <a:spcBef>
                          <a:spcPts val="0"/>
                        </a:spcBef>
                        <a:spcAft>
                          <a:spcPts val="0"/>
                        </a:spcAft>
                      </a:pPr>
                      <a:r>
                        <a:rPr lang="en-IN" sz="1200">
                          <a:effectLst/>
                        </a:rPr>
                        <a:t>2-4 GB</a:t>
                      </a:r>
                      <a:endParaRPr lang="en-IN" sz="1100">
                        <a:effectLst/>
                        <a:latin typeface="Times New Roman" panose="02020603050405020304" pitchFamily="18" charset="0"/>
                        <a:ea typeface="等线" panose="02010600030101010101" pitchFamily="2" charset="-122"/>
                      </a:endParaRPr>
                    </a:p>
                  </a:txBody>
                  <a:tcPr anchor="b">
                    <a:solidFill>
                      <a:schemeClr val="tx1"/>
                    </a:solidFill>
                  </a:tcPr>
                </a:tc>
                <a:extLst>
                  <a:ext uri="{0D108BD9-81ED-4DB2-BD59-A6C34878D82A}">
                    <a16:rowId xmlns:a16="http://schemas.microsoft.com/office/drawing/2014/main" val="3083565695"/>
                  </a:ext>
                </a:extLst>
              </a:tr>
              <a:tr h="191493">
                <a:tc>
                  <a:txBody>
                    <a:bodyPr/>
                    <a:lstStyle/>
                    <a:p>
                      <a:pPr marL="0" marR="0">
                        <a:spcBef>
                          <a:spcPts val="0"/>
                        </a:spcBef>
                        <a:spcAft>
                          <a:spcPts val="0"/>
                        </a:spcAft>
                      </a:pPr>
                      <a:r>
                        <a:rPr lang="en-IN" sz="500" dirty="0">
                          <a:effectLst/>
                        </a:rPr>
                        <a:t> </a:t>
                      </a:r>
                      <a:endParaRPr lang="en-IN" sz="1100" dirty="0">
                        <a:effectLst/>
                        <a:latin typeface="Times New Roman" panose="02020603050405020304" pitchFamily="18" charset="0"/>
                        <a:ea typeface="等线" panose="02010600030101010101" pitchFamily="2" charset="-122"/>
                      </a:endParaRPr>
                    </a:p>
                  </a:txBody>
                  <a:tcPr anchor="b">
                    <a:solidFill>
                      <a:schemeClr val="tx1"/>
                    </a:solidFill>
                  </a:tcPr>
                </a:tc>
                <a:tc>
                  <a:txBody>
                    <a:bodyPr/>
                    <a:lstStyle/>
                    <a:p>
                      <a:pPr marL="0" marR="0">
                        <a:spcBef>
                          <a:spcPts val="0"/>
                        </a:spcBef>
                        <a:spcAft>
                          <a:spcPts val="0"/>
                        </a:spcAft>
                      </a:pPr>
                      <a:r>
                        <a:rPr lang="en-IN" sz="500" dirty="0">
                          <a:effectLst/>
                        </a:rPr>
                        <a:t> </a:t>
                      </a:r>
                      <a:endParaRPr lang="en-IN" sz="1100" dirty="0">
                        <a:effectLst/>
                        <a:latin typeface="Times New Roman" panose="02020603050405020304" pitchFamily="18" charset="0"/>
                        <a:ea typeface="等线" panose="02010600030101010101" pitchFamily="2" charset="-122"/>
                      </a:endParaRPr>
                    </a:p>
                  </a:txBody>
                  <a:tcPr anchor="b">
                    <a:solidFill>
                      <a:schemeClr val="tx1"/>
                    </a:solidFill>
                  </a:tcPr>
                </a:tc>
                <a:tc>
                  <a:txBody>
                    <a:bodyPr/>
                    <a:lstStyle/>
                    <a:p>
                      <a:pPr marL="0" marR="0">
                        <a:spcBef>
                          <a:spcPts val="0"/>
                        </a:spcBef>
                        <a:spcAft>
                          <a:spcPts val="0"/>
                        </a:spcAft>
                      </a:pPr>
                      <a:r>
                        <a:rPr lang="en-IN" sz="500">
                          <a:effectLst/>
                        </a:rPr>
                        <a:t> </a:t>
                      </a:r>
                      <a:endParaRPr lang="en-IN" sz="1100">
                        <a:effectLst/>
                        <a:latin typeface="Times New Roman" panose="02020603050405020304" pitchFamily="18" charset="0"/>
                        <a:ea typeface="等线" panose="02010600030101010101" pitchFamily="2" charset="-122"/>
                      </a:endParaRPr>
                    </a:p>
                  </a:txBody>
                  <a:tcPr anchor="b">
                    <a:solidFill>
                      <a:schemeClr val="tx1"/>
                    </a:solidFill>
                  </a:tcPr>
                </a:tc>
                <a:tc>
                  <a:txBody>
                    <a:bodyPr/>
                    <a:lstStyle/>
                    <a:p>
                      <a:pPr marL="0" marR="0">
                        <a:spcBef>
                          <a:spcPts val="0"/>
                        </a:spcBef>
                        <a:spcAft>
                          <a:spcPts val="0"/>
                        </a:spcAft>
                      </a:pPr>
                      <a:r>
                        <a:rPr lang="en-IN" sz="500">
                          <a:effectLst/>
                        </a:rPr>
                        <a:t> </a:t>
                      </a:r>
                      <a:endParaRPr lang="en-IN" sz="1100">
                        <a:effectLst/>
                        <a:latin typeface="Times New Roman" panose="02020603050405020304" pitchFamily="18" charset="0"/>
                        <a:ea typeface="等线" panose="02010600030101010101" pitchFamily="2" charset="-122"/>
                      </a:endParaRPr>
                    </a:p>
                  </a:txBody>
                  <a:tcPr anchor="b">
                    <a:solidFill>
                      <a:schemeClr val="tx1"/>
                    </a:solidFill>
                  </a:tcPr>
                </a:tc>
                <a:extLst>
                  <a:ext uri="{0D108BD9-81ED-4DB2-BD59-A6C34878D82A}">
                    <a16:rowId xmlns:a16="http://schemas.microsoft.com/office/drawing/2014/main" val="2437658022"/>
                  </a:ext>
                </a:extLst>
              </a:tr>
              <a:tr h="313352">
                <a:tc>
                  <a:txBody>
                    <a:bodyPr/>
                    <a:lstStyle/>
                    <a:p>
                      <a:pPr marL="0" marR="0">
                        <a:spcBef>
                          <a:spcPts val="0"/>
                        </a:spcBef>
                        <a:spcAft>
                          <a:spcPts val="0"/>
                        </a:spcAft>
                      </a:pPr>
                      <a:r>
                        <a:rPr lang="en-IN" sz="1200" dirty="0">
                          <a:effectLst/>
                        </a:rPr>
                        <a:t> </a:t>
                      </a:r>
                      <a:endParaRPr lang="en-IN" sz="1100" dirty="0">
                        <a:effectLst/>
                        <a:latin typeface="Times New Roman" panose="02020603050405020304" pitchFamily="18" charset="0"/>
                        <a:ea typeface="等线" panose="02010600030101010101" pitchFamily="2" charset="-122"/>
                      </a:endParaRPr>
                    </a:p>
                  </a:txBody>
                  <a:tcPr anchor="b">
                    <a:solidFill>
                      <a:schemeClr val="tx1"/>
                    </a:solidFill>
                  </a:tcPr>
                </a:tc>
                <a:tc gridSpan="2">
                  <a:txBody>
                    <a:bodyPr/>
                    <a:lstStyle/>
                    <a:p>
                      <a:pPr marL="0" marR="0">
                        <a:spcBef>
                          <a:spcPts val="0"/>
                        </a:spcBef>
                        <a:spcAft>
                          <a:spcPts val="0"/>
                        </a:spcAft>
                      </a:pPr>
                      <a:r>
                        <a:rPr lang="en-IN" sz="1200" dirty="0">
                          <a:effectLst/>
                        </a:rPr>
                        <a:t>  Hard disk</a:t>
                      </a:r>
                      <a:endParaRPr lang="en-IN" sz="1100" dirty="0">
                        <a:effectLst/>
                        <a:latin typeface="Times New Roman" panose="02020603050405020304" pitchFamily="18" charset="0"/>
                        <a:ea typeface="等线" panose="02010600030101010101" pitchFamily="2" charset="-122"/>
                      </a:endParaRPr>
                    </a:p>
                  </a:txBody>
                  <a:tcPr anchor="b">
                    <a:solidFill>
                      <a:schemeClr val="tx1"/>
                    </a:solidFill>
                  </a:tcPr>
                </a:tc>
                <a:tc hMerge="1">
                  <a:txBody>
                    <a:bodyPr/>
                    <a:lstStyle/>
                    <a:p>
                      <a:endParaRPr lang="en-IN"/>
                    </a:p>
                  </a:txBody>
                  <a:tcPr/>
                </a:tc>
                <a:tc>
                  <a:txBody>
                    <a:bodyPr/>
                    <a:lstStyle/>
                    <a:p>
                      <a:pPr marL="1943100" marR="0">
                        <a:spcBef>
                          <a:spcPts val="0"/>
                        </a:spcBef>
                        <a:spcAft>
                          <a:spcPts val="0"/>
                        </a:spcAft>
                      </a:pPr>
                      <a:r>
                        <a:rPr lang="en-IN" sz="1200">
                          <a:effectLst/>
                        </a:rPr>
                        <a:t>10 GB</a:t>
                      </a:r>
                      <a:endParaRPr lang="en-IN" sz="1100">
                        <a:effectLst/>
                        <a:latin typeface="Times New Roman" panose="02020603050405020304" pitchFamily="18" charset="0"/>
                        <a:ea typeface="等线" panose="02010600030101010101" pitchFamily="2" charset="-122"/>
                      </a:endParaRPr>
                    </a:p>
                  </a:txBody>
                  <a:tcPr anchor="b">
                    <a:solidFill>
                      <a:schemeClr val="tx1"/>
                    </a:solidFill>
                  </a:tcPr>
                </a:tc>
                <a:extLst>
                  <a:ext uri="{0D108BD9-81ED-4DB2-BD59-A6C34878D82A}">
                    <a16:rowId xmlns:a16="http://schemas.microsoft.com/office/drawing/2014/main" val="3309479557"/>
                  </a:ext>
                </a:extLst>
              </a:tr>
              <a:tr h="191493">
                <a:tc>
                  <a:txBody>
                    <a:bodyPr/>
                    <a:lstStyle/>
                    <a:p>
                      <a:pPr marL="0" marR="0">
                        <a:spcBef>
                          <a:spcPts val="0"/>
                        </a:spcBef>
                        <a:spcAft>
                          <a:spcPts val="0"/>
                        </a:spcAft>
                      </a:pPr>
                      <a:r>
                        <a:rPr lang="en-IN" sz="500" dirty="0">
                          <a:effectLst/>
                        </a:rPr>
                        <a:t> </a:t>
                      </a:r>
                      <a:endParaRPr lang="en-IN" sz="1100" dirty="0">
                        <a:effectLst/>
                        <a:latin typeface="Times New Roman" panose="02020603050405020304" pitchFamily="18" charset="0"/>
                        <a:ea typeface="等线" panose="02010600030101010101" pitchFamily="2" charset="-122"/>
                      </a:endParaRPr>
                    </a:p>
                  </a:txBody>
                  <a:tcPr anchor="b">
                    <a:solidFill>
                      <a:schemeClr val="tx1"/>
                    </a:solidFill>
                  </a:tcPr>
                </a:tc>
                <a:tc>
                  <a:txBody>
                    <a:bodyPr/>
                    <a:lstStyle/>
                    <a:p>
                      <a:pPr marL="0" marR="0">
                        <a:spcBef>
                          <a:spcPts val="0"/>
                        </a:spcBef>
                        <a:spcAft>
                          <a:spcPts val="0"/>
                        </a:spcAft>
                      </a:pPr>
                      <a:r>
                        <a:rPr lang="en-IN" sz="500" dirty="0">
                          <a:effectLst/>
                        </a:rPr>
                        <a:t> </a:t>
                      </a:r>
                      <a:endParaRPr lang="en-IN" sz="1100" dirty="0">
                        <a:effectLst/>
                        <a:latin typeface="Times New Roman" panose="02020603050405020304" pitchFamily="18" charset="0"/>
                        <a:ea typeface="等线" panose="02010600030101010101" pitchFamily="2" charset="-122"/>
                      </a:endParaRPr>
                    </a:p>
                  </a:txBody>
                  <a:tcPr anchor="b">
                    <a:solidFill>
                      <a:schemeClr val="tx1"/>
                    </a:solidFill>
                  </a:tcPr>
                </a:tc>
                <a:tc>
                  <a:txBody>
                    <a:bodyPr/>
                    <a:lstStyle/>
                    <a:p>
                      <a:pPr marL="0" marR="0">
                        <a:spcBef>
                          <a:spcPts val="0"/>
                        </a:spcBef>
                        <a:spcAft>
                          <a:spcPts val="0"/>
                        </a:spcAft>
                      </a:pPr>
                      <a:r>
                        <a:rPr lang="en-IN" sz="500">
                          <a:effectLst/>
                        </a:rPr>
                        <a:t> </a:t>
                      </a:r>
                      <a:endParaRPr lang="en-IN" sz="1100">
                        <a:effectLst/>
                        <a:latin typeface="Times New Roman" panose="02020603050405020304" pitchFamily="18" charset="0"/>
                        <a:ea typeface="等线" panose="02010600030101010101" pitchFamily="2" charset="-122"/>
                      </a:endParaRPr>
                    </a:p>
                  </a:txBody>
                  <a:tcPr anchor="b">
                    <a:solidFill>
                      <a:schemeClr val="tx1"/>
                    </a:solidFill>
                  </a:tcPr>
                </a:tc>
                <a:tc>
                  <a:txBody>
                    <a:bodyPr/>
                    <a:lstStyle/>
                    <a:p>
                      <a:pPr marL="0" marR="0">
                        <a:spcBef>
                          <a:spcPts val="0"/>
                        </a:spcBef>
                        <a:spcAft>
                          <a:spcPts val="0"/>
                        </a:spcAft>
                      </a:pPr>
                      <a:r>
                        <a:rPr lang="en-IN" sz="500">
                          <a:effectLst/>
                        </a:rPr>
                        <a:t> </a:t>
                      </a:r>
                      <a:endParaRPr lang="en-IN" sz="1100">
                        <a:effectLst/>
                        <a:latin typeface="Times New Roman" panose="02020603050405020304" pitchFamily="18" charset="0"/>
                        <a:ea typeface="等线" panose="02010600030101010101" pitchFamily="2" charset="-122"/>
                      </a:endParaRPr>
                    </a:p>
                  </a:txBody>
                  <a:tcPr anchor="b">
                    <a:solidFill>
                      <a:schemeClr val="tx1"/>
                    </a:solidFill>
                  </a:tcPr>
                </a:tc>
                <a:extLst>
                  <a:ext uri="{0D108BD9-81ED-4DB2-BD59-A6C34878D82A}">
                    <a16:rowId xmlns:a16="http://schemas.microsoft.com/office/drawing/2014/main" val="2195614462"/>
                  </a:ext>
                </a:extLst>
              </a:tr>
              <a:tr h="313352">
                <a:tc>
                  <a:txBody>
                    <a:bodyPr/>
                    <a:lstStyle/>
                    <a:p>
                      <a:pPr marL="0" marR="0">
                        <a:spcBef>
                          <a:spcPts val="0"/>
                        </a:spcBef>
                        <a:spcAft>
                          <a:spcPts val="0"/>
                        </a:spcAft>
                      </a:pPr>
                      <a:r>
                        <a:rPr lang="en-IN" sz="1200" dirty="0">
                          <a:effectLst/>
                        </a:rPr>
                        <a:t> </a:t>
                      </a:r>
                      <a:endParaRPr lang="en-IN" sz="1100" dirty="0">
                        <a:effectLst/>
                        <a:latin typeface="Times New Roman" panose="02020603050405020304" pitchFamily="18" charset="0"/>
                        <a:ea typeface="等线" panose="02010600030101010101" pitchFamily="2" charset="-122"/>
                      </a:endParaRPr>
                    </a:p>
                  </a:txBody>
                  <a:tcPr anchor="b">
                    <a:solidFill>
                      <a:schemeClr val="tx1"/>
                    </a:solidFill>
                  </a:tcPr>
                </a:tc>
                <a:tc gridSpan="2">
                  <a:txBody>
                    <a:bodyPr/>
                    <a:lstStyle/>
                    <a:p>
                      <a:pPr marL="0" marR="0">
                        <a:spcBef>
                          <a:spcPts val="0"/>
                        </a:spcBef>
                        <a:spcAft>
                          <a:spcPts val="0"/>
                        </a:spcAft>
                      </a:pPr>
                      <a:r>
                        <a:rPr lang="en-IN" sz="1200" dirty="0">
                          <a:effectLst/>
                        </a:rPr>
                        <a:t>  Processor</a:t>
                      </a:r>
                      <a:endParaRPr lang="en-IN" sz="1100" dirty="0">
                        <a:effectLst/>
                        <a:latin typeface="Times New Roman" panose="02020603050405020304" pitchFamily="18" charset="0"/>
                        <a:ea typeface="等线" panose="02010600030101010101" pitchFamily="2" charset="-122"/>
                      </a:endParaRPr>
                    </a:p>
                  </a:txBody>
                  <a:tcPr anchor="b">
                    <a:solidFill>
                      <a:schemeClr val="tx1"/>
                    </a:solidFill>
                  </a:tcPr>
                </a:tc>
                <a:tc hMerge="1">
                  <a:txBody>
                    <a:bodyPr/>
                    <a:lstStyle/>
                    <a:p>
                      <a:endParaRPr lang="en-IN"/>
                    </a:p>
                  </a:txBody>
                  <a:tcPr/>
                </a:tc>
                <a:tc>
                  <a:txBody>
                    <a:bodyPr/>
                    <a:lstStyle/>
                    <a:p>
                      <a:pPr marL="1943100" marR="0">
                        <a:spcBef>
                          <a:spcPts val="0"/>
                        </a:spcBef>
                        <a:spcAft>
                          <a:spcPts val="0"/>
                        </a:spcAft>
                      </a:pPr>
                      <a:r>
                        <a:rPr lang="en-IN" sz="1200">
                          <a:effectLst/>
                        </a:rPr>
                        <a:t>2.0 GHz</a:t>
                      </a:r>
                      <a:endParaRPr lang="en-IN" sz="1100">
                        <a:effectLst/>
                        <a:latin typeface="Times New Roman" panose="02020603050405020304" pitchFamily="18" charset="0"/>
                        <a:ea typeface="等线" panose="02010600030101010101" pitchFamily="2" charset="-122"/>
                      </a:endParaRPr>
                    </a:p>
                  </a:txBody>
                  <a:tcPr anchor="b">
                    <a:solidFill>
                      <a:schemeClr val="tx1"/>
                    </a:solidFill>
                  </a:tcPr>
                </a:tc>
                <a:extLst>
                  <a:ext uri="{0D108BD9-81ED-4DB2-BD59-A6C34878D82A}">
                    <a16:rowId xmlns:a16="http://schemas.microsoft.com/office/drawing/2014/main" val="2848961096"/>
                  </a:ext>
                </a:extLst>
              </a:tr>
              <a:tr h="487436">
                <a:tc gridSpan="3">
                  <a:txBody>
                    <a:bodyPr/>
                    <a:lstStyle/>
                    <a:p>
                      <a:pPr marL="0" marR="0">
                        <a:spcBef>
                          <a:spcPts val="0"/>
                        </a:spcBef>
                        <a:spcAft>
                          <a:spcPts val="0"/>
                        </a:spcAft>
                      </a:pPr>
                      <a:r>
                        <a:rPr lang="en-IN" sz="1200" dirty="0">
                          <a:effectLst/>
                        </a:rPr>
                        <a:t>     </a:t>
                      </a:r>
                      <a:r>
                        <a:rPr lang="en-IN" sz="1200" u="sng" dirty="0">
                          <a:effectLst/>
                        </a:rPr>
                        <a:t>Server Side:</a:t>
                      </a:r>
                      <a:endParaRPr lang="en-IN" sz="1100" u="sng" dirty="0">
                        <a:effectLst/>
                        <a:latin typeface="Times New Roman" panose="02020603050405020304" pitchFamily="18" charset="0"/>
                        <a:ea typeface="等线" panose="02010600030101010101" pitchFamily="2" charset="-122"/>
                      </a:endParaRPr>
                    </a:p>
                  </a:txBody>
                  <a:tcPr anchor="b">
                    <a:solidFill>
                      <a:schemeClr val="tx1"/>
                    </a:solidFill>
                  </a:tcPr>
                </a:tc>
                <a:tc hMerge="1">
                  <a:txBody>
                    <a:bodyPr/>
                    <a:lstStyle/>
                    <a:p>
                      <a:endParaRPr lang="en-IN"/>
                    </a:p>
                  </a:txBody>
                  <a:tcPr/>
                </a:tc>
                <a:tc hMerge="1">
                  <a:txBody>
                    <a:bodyPr/>
                    <a:lstStyle/>
                    <a:p>
                      <a:endParaRPr lang="en-IN"/>
                    </a:p>
                  </a:txBody>
                  <a:tcPr/>
                </a:tc>
                <a:tc>
                  <a:txBody>
                    <a:bodyPr/>
                    <a:lstStyle/>
                    <a:p>
                      <a:pPr marL="0" marR="0">
                        <a:spcBef>
                          <a:spcPts val="0"/>
                        </a:spcBef>
                        <a:spcAft>
                          <a:spcPts val="0"/>
                        </a:spcAft>
                      </a:pPr>
                      <a:r>
                        <a:rPr lang="en-IN" sz="1200" dirty="0">
                          <a:effectLst/>
                        </a:rPr>
                        <a:t> </a:t>
                      </a:r>
                      <a:endParaRPr lang="en-IN" sz="1100" dirty="0">
                        <a:effectLst/>
                        <a:latin typeface="Times New Roman" panose="02020603050405020304" pitchFamily="18" charset="0"/>
                        <a:ea typeface="等线" panose="02010600030101010101" pitchFamily="2" charset="-122"/>
                      </a:endParaRPr>
                    </a:p>
                  </a:txBody>
                  <a:tcPr anchor="b">
                    <a:solidFill>
                      <a:schemeClr val="tx1"/>
                    </a:solidFill>
                  </a:tcPr>
                </a:tc>
                <a:extLst>
                  <a:ext uri="{0D108BD9-81ED-4DB2-BD59-A6C34878D82A}">
                    <a16:rowId xmlns:a16="http://schemas.microsoft.com/office/drawing/2014/main" val="1024147505"/>
                  </a:ext>
                </a:extLst>
              </a:tr>
              <a:tr h="133465">
                <a:tc>
                  <a:txBody>
                    <a:bodyPr/>
                    <a:lstStyle/>
                    <a:p>
                      <a:pPr marL="0" marR="0">
                        <a:spcBef>
                          <a:spcPts val="0"/>
                        </a:spcBef>
                        <a:spcAft>
                          <a:spcPts val="0"/>
                        </a:spcAft>
                      </a:pPr>
                      <a:r>
                        <a:rPr lang="en-IN" sz="150" dirty="0">
                          <a:effectLst/>
                        </a:rPr>
                        <a:t> </a:t>
                      </a:r>
                      <a:endParaRPr lang="en-IN" sz="1100" dirty="0">
                        <a:effectLst/>
                        <a:latin typeface="Times New Roman" panose="02020603050405020304" pitchFamily="18" charset="0"/>
                        <a:ea typeface="等线" panose="02010600030101010101" pitchFamily="2" charset="-122"/>
                      </a:endParaRPr>
                    </a:p>
                  </a:txBody>
                  <a:tcPr anchor="b">
                    <a:solidFill>
                      <a:schemeClr val="tx1"/>
                    </a:solidFill>
                  </a:tcPr>
                </a:tc>
                <a:tc>
                  <a:txBody>
                    <a:bodyPr/>
                    <a:lstStyle/>
                    <a:p>
                      <a:pPr marL="0" marR="0">
                        <a:spcBef>
                          <a:spcPts val="0"/>
                        </a:spcBef>
                        <a:spcAft>
                          <a:spcPts val="0"/>
                        </a:spcAft>
                      </a:pPr>
                      <a:r>
                        <a:rPr lang="en-IN" sz="150" dirty="0">
                          <a:effectLst/>
                        </a:rPr>
                        <a:t> </a:t>
                      </a:r>
                      <a:endParaRPr lang="en-IN" sz="1100" dirty="0">
                        <a:effectLst/>
                        <a:latin typeface="Times New Roman" panose="02020603050405020304" pitchFamily="18" charset="0"/>
                        <a:ea typeface="等线" panose="02010600030101010101" pitchFamily="2" charset="-122"/>
                      </a:endParaRPr>
                    </a:p>
                  </a:txBody>
                  <a:tcPr anchor="b">
                    <a:solidFill>
                      <a:schemeClr val="tx1"/>
                    </a:solidFill>
                  </a:tcPr>
                </a:tc>
                <a:tc>
                  <a:txBody>
                    <a:bodyPr/>
                    <a:lstStyle/>
                    <a:p>
                      <a:pPr marL="0" marR="0">
                        <a:spcBef>
                          <a:spcPts val="0"/>
                        </a:spcBef>
                        <a:spcAft>
                          <a:spcPts val="0"/>
                        </a:spcAft>
                      </a:pPr>
                      <a:r>
                        <a:rPr lang="en-IN" sz="150">
                          <a:effectLst/>
                        </a:rPr>
                        <a:t> </a:t>
                      </a:r>
                      <a:endParaRPr lang="en-IN" sz="1100">
                        <a:effectLst/>
                        <a:latin typeface="Times New Roman" panose="02020603050405020304" pitchFamily="18" charset="0"/>
                        <a:ea typeface="等线" panose="02010600030101010101" pitchFamily="2" charset="-122"/>
                      </a:endParaRPr>
                    </a:p>
                  </a:txBody>
                  <a:tcPr anchor="b">
                    <a:solidFill>
                      <a:schemeClr val="tx1"/>
                    </a:solidFill>
                  </a:tcPr>
                </a:tc>
                <a:tc>
                  <a:txBody>
                    <a:bodyPr/>
                    <a:lstStyle/>
                    <a:p>
                      <a:pPr marL="0" marR="0">
                        <a:spcBef>
                          <a:spcPts val="0"/>
                        </a:spcBef>
                        <a:spcAft>
                          <a:spcPts val="0"/>
                        </a:spcAft>
                      </a:pPr>
                      <a:r>
                        <a:rPr lang="en-IN" sz="150">
                          <a:effectLst/>
                        </a:rPr>
                        <a:t> </a:t>
                      </a:r>
                      <a:endParaRPr lang="en-IN" sz="1100">
                        <a:effectLst/>
                        <a:latin typeface="Times New Roman" panose="02020603050405020304" pitchFamily="18" charset="0"/>
                        <a:ea typeface="等线" panose="02010600030101010101" pitchFamily="2" charset="-122"/>
                      </a:endParaRPr>
                    </a:p>
                  </a:txBody>
                  <a:tcPr anchor="b">
                    <a:solidFill>
                      <a:schemeClr val="tx1"/>
                    </a:solidFill>
                  </a:tcPr>
                </a:tc>
                <a:extLst>
                  <a:ext uri="{0D108BD9-81ED-4DB2-BD59-A6C34878D82A}">
                    <a16:rowId xmlns:a16="http://schemas.microsoft.com/office/drawing/2014/main" val="3897829558"/>
                  </a:ext>
                </a:extLst>
              </a:tr>
              <a:tr h="313352">
                <a:tc>
                  <a:txBody>
                    <a:bodyPr/>
                    <a:lstStyle/>
                    <a:p>
                      <a:pPr marL="0" marR="0">
                        <a:spcBef>
                          <a:spcPts val="0"/>
                        </a:spcBef>
                        <a:spcAft>
                          <a:spcPts val="0"/>
                        </a:spcAft>
                      </a:pPr>
                      <a:r>
                        <a:rPr lang="en-IN" sz="1200" dirty="0">
                          <a:effectLst/>
                        </a:rPr>
                        <a:t> </a:t>
                      </a:r>
                      <a:endParaRPr lang="en-IN" sz="1100" dirty="0">
                        <a:effectLst/>
                        <a:latin typeface="Times New Roman" panose="02020603050405020304" pitchFamily="18" charset="0"/>
                        <a:ea typeface="等线" panose="02010600030101010101" pitchFamily="2" charset="-122"/>
                      </a:endParaRPr>
                    </a:p>
                  </a:txBody>
                  <a:tcPr anchor="b">
                    <a:solidFill>
                      <a:schemeClr val="tx1"/>
                    </a:solidFill>
                  </a:tcPr>
                </a:tc>
                <a:tc gridSpan="2">
                  <a:txBody>
                    <a:bodyPr/>
                    <a:lstStyle/>
                    <a:p>
                      <a:pPr marL="0" marR="0">
                        <a:spcBef>
                          <a:spcPts val="0"/>
                        </a:spcBef>
                        <a:spcAft>
                          <a:spcPts val="0"/>
                        </a:spcAft>
                      </a:pPr>
                      <a:r>
                        <a:rPr lang="en-IN" sz="1200" dirty="0">
                          <a:effectLst/>
                        </a:rPr>
                        <a:t> RAM</a:t>
                      </a:r>
                      <a:endParaRPr lang="en-IN" sz="1100" dirty="0">
                        <a:effectLst/>
                        <a:latin typeface="Times New Roman" panose="02020603050405020304" pitchFamily="18" charset="0"/>
                        <a:ea typeface="等线" panose="02010600030101010101" pitchFamily="2" charset="-122"/>
                      </a:endParaRPr>
                    </a:p>
                  </a:txBody>
                  <a:tcPr anchor="b">
                    <a:solidFill>
                      <a:schemeClr val="tx1"/>
                    </a:solidFill>
                  </a:tcPr>
                </a:tc>
                <a:tc hMerge="1">
                  <a:txBody>
                    <a:bodyPr/>
                    <a:lstStyle/>
                    <a:p>
                      <a:endParaRPr lang="en-IN"/>
                    </a:p>
                  </a:txBody>
                  <a:tcPr/>
                </a:tc>
                <a:tc>
                  <a:txBody>
                    <a:bodyPr/>
                    <a:lstStyle/>
                    <a:p>
                      <a:pPr marL="1955800" marR="0">
                        <a:spcBef>
                          <a:spcPts val="0"/>
                        </a:spcBef>
                        <a:spcAft>
                          <a:spcPts val="0"/>
                        </a:spcAft>
                      </a:pPr>
                      <a:r>
                        <a:rPr lang="en-IN" sz="1200">
                          <a:effectLst/>
                        </a:rPr>
                        <a:t>2-4 GB</a:t>
                      </a:r>
                      <a:endParaRPr lang="en-IN" sz="1100">
                        <a:effectLst/>
                        <a:latin typeface="Times New Roman" panose="02020603050405020304" pitchFamily="18" charset="0"/>
                        <a:ea typeface="等线" panose="02010600030101010101" pitchFamily="2" charset="-122"/>
                      </a:endParaRPr>
                    </a:p>
                  </a:txBody>
                  <a:tcPr anchor="b">
                    <a:solidFill>
                      <a:schemeClr val="tx1"/>
                    </a:solidFill>
                  </a:tcPr>
                </a:tc>
                <a:extLst>
                  <a:ext uri="{0D108BD9-81ED-4DB2-BD59-A6C34878D82A}">
                    <a16:rowId xmlns:a16="http://schemas.microsoft.com/office/drawing/2014/main" val="4080842057"/>
                  </a:ext>
                </a:extLst>
              </a:tr>
              <a:tr h="191493">
                <a:tc>
                  <a:txBody>
                    <a:bodyPr/>
                    <a:lstStyle/>
                    <a:p>
                      <a:pPr marL="0" marR="0">
                        <a:spcBef>
                          <a:spcPts val="0"/>
                        </a:spcBef>
                        <a:spcAft>
                          <a:spcPts val="0"/>
                        </a:spcAft>
                      </a:pPr>
                      <a:r>
                        <a:rPr lang="en-IN" sz="500">
                          <a:effectLst/>
                        </a:rPr>
                        <a:t> </a:t>
                      </a:r>
                      <a:endParaRPr lang="en-IN" sz="1100">
                        <a:effectLst/>
                        <a:latin typeface="Times New Roman" panose="02020603050405020304" pitchFamily="18" charset="0"/>
                        <a:ea typeface="等线" panose="02010600030101010101" pitchFamily="2" charset="-122"/>
                      </a:endParaRPr>
                    </a:p>
                  </a:txBody>
                  <a:tcPr anchor="b">
                    <a:solidFill>
                      <a:schemeClr val="tx1"/>
                    </a:solidFill>
                  </a:tcPr>
                </a:tc>
                <a:tc gridSpan="2">
                  <a:txBody>
                    <a:bodyPr/>
                    <a:lstStyle/>
                    <a:p>
                      <a:pPr marL="0" marR="0">
                        <a:spcBef>
                          <a:spcPts val="0"/>
                        </a:spcBef>
                        <a:spcAft>
                          <a:spcPts val="0"/>
                        </a:spcAft>
                      </a:pPr>
                      <a:r>
                        <a:rPr lang="en-IN" sz="500" dirty="0">
                          <a:effectLst/>
                        </a:rPr>
                        <a:t> </a:t>
                      </a:r>
                      <a:endParaRPr lang="en-IN" sz="1100" dirty="0">
                        <a:effectLst/>
                        <a:latin typeface="Times New Roman" panose="02020603050405020304" pitchFamily="18" charset="0"/>
                        <a:ea typeface="等线" panose="02010600030101010101" pitchFamily="2" charset="-122"/>
                      </a:endParaRPr>
                    </a:p>
                  </a:txBody>
                  <a:tcPr anchor="b">
                    <a:solidFill>
                      <a:schemeClr val="tx1"/>
                    </a:solidFill>
                  </a:tcPr>
                </a:tc>
                <a:tc hMerge="1">
                  <a:txBody>
                    <a:bodyPr/>
                    <a:lstStyle/>
                    <a:p>
                      <a:endParaRPr lang="en-IN"/>
                    </a:p>
                  </a:txBody>
                  <a:tcPr/>
                </a:tc>
                <a:tc>
                  <a:txBody>
                    <a:bodyPr/>
                    <a:lstStyle/>
                    <a:p>
                      <a:pPr marL="0" marR="0">
                        <a:spcBef>
                          <a:spcPts val="0"/>
                        </a:spcBef>
                        <a:spcAft>
                          <a:spcPts val="0"/>
                        </a:spcAft>
                      </a:pPr>
                      <a:r>
                        <a:rPr lang="en-IN" sz="500">
                          <a:effectLst/>
                        </a:rPr>
                        <a:t> </a:t>
                      </a:r>
                      <a:endParaRPr lang="en-IN" sz="1100">
                        <a:effectLst/>
                        <a:latin typeface="Times New Roman" panose="02020603050405020304" pitchFamily="18" charset="0"/>
                        <a:ea typeface="等线" panose="02010600030101010101" pitchFamily="2" charset="-122"/>
                      </a:endParaRPr>
                    </a:p>
                  </a:txBody>
                  <a:tcPr anchor="b">
                    <a:solidFill>
                      <a:schemeClr val="tx1"/>
                    </a:solidFill>
                  </a:tcPr>
                </a:tc>
                <a:extLst>
                  <a:ext uri="{0D108BD9-81ED-4DB2-BD59-A6C34878D82A}">
                    <a16:rowId xmlns:a16="http://schemas.microsoft.com/office/drawing/2014/main" val="1309895438"/>
                  </a:ext>
                </a:extLst>
              </a:tr>
              <a:tr h="313352">
                <a:tc>
                  <a:txBody>
                    <a:bodyPr/>
                    <a:lstStyle/>
                    <a:p>
                      <a:pPr marL="0" marR="0">
                        <a:spcBef>
                          <a:spcPts val="0"/>
                        </a:spcBef>
                        <a:spcAft>
                          <a:spcPts val="0"/>
                        </a:spcAft>
                      </a:pPr>
                      <a:r>
                        <a:rPr lang="en-IN" sz="1200">
                          <a:effectLst/>
                        </a:rPr>
                        <a:t> </a:t>
                      </a:r>
                      <a:endParaRPr lang="en-IN" sz="1100">
                        <a:effectLst/>
                        <a:latin typeface="Times New Roman" panose="02020603050405020304" pitchFamily="18" charset="0"/>
                        <a:ea typeface="等线" panose="02010600030101010101" pitchFamily="2" charset="-122"/>
                      </a:endParaRPr>
                    </a:p>
                  </a:txBody>
                  <a:tcPr anchor="b">
                    <a:solidFill>
                      <a:schemeClr val="tx1"/>
                    </a:solidFill>
                  </a:tcPr>
                </a:tc>
                <a:tc gridSpan="2">
                  <a:txBody>
                    <a:bodyPr/>
                    <a:lstStyle/>
                    <a:p>
                      <a:pPr marL="0" marR="0">
                        <a:spcBef>
                          <a:spcPts val="0"/>
                        </a:spcBef>
                        <a:spcAft>
                          <a:spcPts val="0"/>
                        </a:spcAft>
                      </a:pPr>
                      <a:r>
                        <a:rPr lang="en-IN" sz="1200" dirty="0">
                          <a:effectLst/>
                        </a:rPr>
                        <a:t> Hard disk</a:t>
                      </a:r>
                      <a:endParaRPr lang="en-IN" sz="1100" dirty="0">
                        <a:effectLst/>
                        <a:latin typeface="Times New Roman" panose="02020603050405020304" pitchFamily="18" charset="0"/>
                        <a:ea typeface="等线" panose="02010600030101010101" pitchFamily="2" charset="-122"/>
                      </a:endParaRPr>
                    </a:p>
                  </a:txBody>
                  <a:tcPr anchor="b">
                    <a:solidFill>
                      <a:schemeClr val="tx1"/>
                    </a:solidFill>
                  </a:tcPr>
                </a:tc>
                <a:tc hMerge="1">
                  <a:txBody>
                    <a:bodyPr/>
                    <a:lstStyle/>
                    <a:p>
                      <a:endParaRPr lang="en-IN"/>
                    </a:p>
                  </a:txBody>
                  <a:tcPr/>
                </a:tc>
                <a:tc>
                  <a:txBody>
                    <a:bodyPr/>
                    <a:lstStyle/>
                    <a:p>
                      <a:pPr marL="1955800" marR="0">
                        <a:spcBef>
                          <a:spcPts val="0"/>
                        </a:spcBef>
                        <a:spcAft>
                          <a:spcPts val="0"/>
                        </a:spcAft>
                      </a:pPr>
                      <a:r>
                        <a:rPr lang="en-IN" sz="1200">
                          <a:effectLst/>
                        </a:rPr>
                        <a:t>20 GB</a:t>
                      </a:r>
                      <a:endParaRPr lang="en-IN" sz="1100">
                        <a:effectLst/>
                        <a:latin typeface="Times New Roman" panose="02020603050405020304" pitchFamily="18" charset="0"/>
                        <a:ea typeface="等线" panose="02010600030101010101" pitchFamily="2" charset="-122"/>
                      </a:endParaRPr>
                    </a:p>
                  </a:txBody>
                  <a:tcPr anchor="b">
                    <a:solidFill>
                      <a:schemeClr val="tx1"/>
                    </a:solidFill>
                  </a:tcPr>
                </a:tc>
                <a:extLst>
                  <a:ext uri="{0D108BD9-81ED-4DB2-BD59-A6C34878D82A}">
                    <a16:rowId xmlns:a16="http://schemas.microsoft.com/office/drawing/2014/main" val="3121348059"/>
                  </a:ext>
                </a:extLst>
              </a:tr>
              <a:tr h="191493">
                <a:tc>
                  <a:txBody>
                    <a:bodyPr/>
                    <a:lstStyle/>
                    <a:p>
                      <a:pPr marL="0" marR="0">
                        <a:spcBef>
                          <a:spcPts val="0"/>
                        </a:spcBef>
                        <a:spcAft>
                          <a:spcPts val="0"/>
                        </a:spcAft>
                      </a:pPr>
                      <a:r>
                        <a:rPr lang="en-IN" sz="500">
                          <a:effectLst/>
                        </a:rPr>
                        <a:t> </a:t>
                      </a:r>
                      <a:endParaRPr lang="en-IN" sz="1100">
                        <a:effectLst/>
                        <a:latin typeface="Times New Roman" panose="02020603050405020304" pitchFamily="18" charset="0"/>
                        <a:ea typeface="等线" panose="02010600030101010101" pitchFamily="2" charset="-122"/>
                      </a:endParaRPr>
                    </a:p>
                  </a:txBody>
                  <a:tcPr anchor="b">
                    <a:solidFill>
                      <a:schemeClr val="tx1"/>
                    </a:solidFill>
                  </a:tcPr>
                </a:tc>
                <a:tc gridSpan="2">
                  <a:txBody>
                    <a:bodyPr/>
                    <a:lstStyle/>
                    <a:p>
                      <a:pPr marL="0" marR="0">
                        <a:spcBef>
                          <a:spcPts val="0"/>
                        </a:spcBef>
                        <a:spcAft>
                          <a:spcPts val="0"/>
                        </a:spcAft>
                      </a:pPr>
                      <a:r>
                        <a:rPr lang="en-IN" sz="500" dirty="0">
                          <a:effectLst/>
                        </a:rPr>
                        <a:t> </a:t>
                      </a:r>
                      <a:endParaRPr lang="en-IN" sz="1100" dirty="0">
                        <a:effectLst/>
                        <a:latin typeface="Times New Roman" panose="02020603050405020304" pitchFamily="18" charset="0"/>
                        <a:ea typeface="等线" panose="02010600030101010101" pitchFamily="2" charset="-122"/>
                      </a:endParaRPr>
                    </a:p>
                  </a:txBody>
                  <a:tcPr anchor="b">
                    <a:solidFill>
                      <a:schemeClr val="tx1"/>
                    </a:solidFill>
                  </a:tcPr>
                </a:tc>
                <a:tc hMerge="1">
                  <a:txBody>
                    <a:bodyPr/>
                    <a:lstStyle/>
                    <a:p>
                      <a:endParaRPr lang="en-IN"/>
                    </a:p>
                  </a:txBody>
                  <a:tcPr/>
                </a:tc>
                <a:tc>
                  <a:txBody>
                    <a:bodyPr/>
                    <a:lstStyle/>
                    <a:p>
                      <a:pPr marL="0" marR="0">
                        <a:spcBef>
                          <a:spcPts val="0"/>
                        </a:spcBef>
                        <a:spcAft>
                          <a:spcPts val="0"/>
                        </a:spcAft>
                      </a:pPr>
                      <a:r>
                        <a:rPr lang="en-IN" sz="500">
                          <a:effectLst/>
                        </a:rPr>
                        <a:t> </a:t>
                      </a:r>
                      <a:endParaRPr lang="en-IN" sz="1100">
                        <a:effectLst/>
                        <a:latin typeface="Times New Roman" panose="02020603050405020304" pitchFamily="18" charset="0"/>
                        <a:ea typeface="等线" panose="02010600030101010101" pitchFamily="2" charset="-122"/>
                      </a:endParaRPr>
                    </a:p>
                  </a:txBody>
                  <a:tcPr anchor="b">
                    <a:solidFill>
                      <a:schemeClr val="tx1"/>
                    </a:solidFill>
                  </a:tcPr>
                </a:tc>
                <a:extLst>
                  <a:ext uri="{0D108BD9-81ED-4DB2-BD59-A6C34878D82A}">
                    <a16:rowId xmlns:a16="http://schemas.microsoft.com/office/drawing/2014/main" val="3893707574"/>
                  </a:ext>
                </a:extLst>
              </a:tr>
              <a:tr h="313352">
                <a:tc>
                  <a:txBody>
                    <a:bodyPr/>
                    <a:lstStyle/>
                    <a:p>
                      <a:pPr marL="0" marR="0">
                        <a:spcBef>
                          <a:spcPts val="0"/>
                        </a:spcBef>
                        <a:spcAft>
                          <a:spcPts val="0"/>
                        </a:spcAft>
                      </a:pPr>
                      <a:r>
                        <a:rPr lang="en-IN" sz="1200">
                          <a:effectLst/>
                        </a:rPr>
                        <a:t> </a:t>
                      </a:r>
                      <a:endParaRPr lang="en-IN" sz="1100">
                        <a:effectLst/>
                        <a:latin typeface="Times New Roman" panose="02020603050405020304" pitchFamily="18" charset="0"/>
                        <a:ea typeface="等线" panose="02010600030101010101" pitchFamily="2" charset="-122"/>
                      </a:endParaRPr>
                    </a:p>
                  </a:txBody>
                  <a:tcPr anchor="b">
                    <a:solidFill>
                      <a:schemeClr val="tx1"/>
                    </a:solidFill>
                  </a:tcPr>
                </a:tc>
                <a:tc gridSpan="2">
                  <a:txBody>
                    <a:bodyPr/>
                    <a:lstStyle/>
                    <a:p>
                      <a:pPr marL="0" marR="0">
                        <a:spcBef>
                          <a:spcPts val="0"/>
                        </a:spcBef>
                        <a:spcAft>
                          <a:spcPts val="0"/>
                        </a:spcAft>
                      </a:pPr>
                      <a:r>
                        <a:rPr lang="en-IN" sz="1200" dirty="0">
                          <a:effectLst/>
                        </a:rPr>
                        <a:t> Processor</a:t>
                      </a:r>
                      <a:endParaRPr lang="en-IN" sz="1100" dirty="0">
                        <a:effectLst/>
                        <a:latin typeface="Times New Roman" panose="02020603050405020304" pitchFamily="18" charset="0"/>
                        <a:ea typeface="等线" panose="02010600030101010101" pitchFamily="2" charset="-122"/>
                      </a:endParaRPr>
                    </a:p>
                  </a:txBody>
                  <a:tcPr anchor="b">
                    <a:solidFill>
                      <a:schemeClr val="tx1"/>
                    </a:solidFill>
                  </a:tcPr>
                </a:tc>
                <a:tc hMerge="1">
                  <a:txBody>
                    <a:bodyPr/>
                    <a:lstStyle/>
                    <a:p>
                      <a:endParaRPr lang="en-IN"/>
                    </a:p>
                  </a:txBody>
                  <a:tcPr/>
                </a:tc>
                <a:tc>
                  <a:txBody>
                    <a:bodyPr/>
                    <a:lstStyle/>
                    <a:p>
                      <a:pPr marL="1955800" marR="0">
                        <a:spcBef>
                          <a:spcPts val="0"/>
                        </a:spcBef>
                        <a:spcAft>
                          <a:spcPts val="0"/>
                        </a:spcAft>
                      </a:pPr>
                      <a:r>
                        <a:rPr lang="en-IN" sz="1200" dirty="0">
                          <a:effectLst/>
                        </a:rPr>
                        <a:t>2.0 GHz</a:t>
                      </a:r>
                      <a:endParaRPr lang="en-IN" sz="1100" dirty="0">
                        <a:effectLst/>
                        <a:latin typeface="Times New Roman" panose="02020603050405020304" pitchFamily="18" charset="0"/>
                        <a:ea typeface="等线" panose="02010600030101010101" pitchFamily="2" charset="-122"/>
                      </a:endParaRPr>
                    </a:p>
                  </a:txBody>
                  <a:tcPr anchor="b">
                    <a:solidFill>
                      <a:schemeClr val="tx1"/>
                    </a:solidFill>
                  </a:tcPr>
                </a:tc>
                <a:extLst>
                  <a:ext uri="{0D108BD9-81ED-4DB2-BD59-A6C34878D82A}">
                    <a16:rowId xmlns:a16="http://schemas.microsoft.com/office/drawing/2014/main" val="1352480132"/>
                  </a:ext>
                </a:extLst>
              </a:tr>
            </a:tbl>
          </a:graphicData>
        </a:graphic>
      </p:graphicFrame>
    </p:spTree>
    <p:extLst>
      <p:ext uri="{BB962C8B-B14F-4D97-AF65-F5344CB8AC3E}">
        <p14:creationId xmlns:p14="http://schemas.microsoft.com/office/powerpoint/2010/main" val="1733216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5FA06-982E-47AE-991B-59332025AF4D}"/>
              </a:ext>
            </a:extLst>
          </p:cNvPr>
          <p:cNvSpPr>
            <a:spLocks noGrp="1"/>
          </p:cNvSpPr>
          <p:nvPr>
            <p:ph type="title"/>
          </p:nvPr>
        </p:nvSpPr>
        <p:spPr/>
        <p:txBody>
          <a:bodyPr/>
          <a:lstStyle/>
          <a:p>
            <a:r>
              <a:rPr lang="en-IN" dirty="0">
                <a:solidFill>
                  <a:srgbClr val="FFFF00"/>
                </a:solidFill>
              </a:rPr>
              <a:t>SOFTWARE REQUIREMENT</a:t>
            </a:r>
          </a:p>
        </p:txBody>
      </p:sp>
      <p:graphicFrame>
        <p:nvGraphicFramePr>
          <p:cNvPr id="4" name="Content Placeholder 3">
            <a:extLst>
              <a:ext uri="{FF2B5EF4-FFF2-40B4-BE49-F238E27FC236}">
                <a16:creationId xmlns:a16="http://schemas.microsoft.com/office/drawing/2014/main" id="{B4703D2E-C0B3-47A4-BE43-6744CA7F6F8D}"/>
              </a:ext>
            </a:extLst>
          </p:cNvPr>
          <p:cNvGraphicFramePr>
            <a:graphicFrameLocks noGrp="1"/>
          </p:cNvGraphicFramePr>
          <p:nvPr>
            <p:ph idx="1"/>
            <p:extLst>
              <p:ext uri="{D42A27DB-BD31-4B8C-83A1-F6EECF244321}">
                <p14:modId xmlns:p14="http://schemas.microsoft.com/office/powerpoint/2010/main" val="2170248419"/>
              </p:ext>
            </p:extLst>
          </p:nvPr>
        </p:nvGraphicFramePr>
        <p:xfrm>
          <a:off x="1606858" y="2849731"/>
          <a:ext cx="7492754" cy="2974019"/>
        </p:xfrm>
        <a:graphic>
          <a:graphicData uri="http://schemas.openxmlformats.org/drawingml/2006/table">
            <a:tbl>
              <a:tblPr>
                <a:tableStyleId>{5C22544A-7EE6-4342-B048-85BDC9FD1C3A}</a:tableStyleId>
              </a:tblPr>
              <a:tblGrid>
                <a:gridCol w="214777">
                  <a:extLst>
                    <a:ext uri="{9D8B030D-6E8A-4147-A177-3AD203B41FA5}">
                      <a16:colId xmlns:a16="http://schemas.microsoft.com/office/drawing/2014/main" val="3994997227"/>
                    </a:ext>
                  </a:extLst>
                </a:gridCol>
                <a:gridCol w="140682">
                  <a:extLst>
                    <a:ext uri="{9D8B030D-6E8A-4147-A177-3AD203B41FA5}">
                      <a16:colId xmlns:a16="http://schemas.microsoft.com/office/drawing/2014/main" val="170378544"/>
                    </a:ext>
                  </a:extLst>
                </a:gridCol>
                <a:gridCol w="908762">
                  <a:extLst>
                    <a:ext uri="{9D8B030D-6E8A-4147-A177-3AD203B41FA5}">
                      <a16:colId xmlns:a16="http://schemas.microsoft.com/office/drawing/2014/main" val="2291896048"/>
                    </a:ext>
                  </a:extLst>
                </a:gridCol>
                <a:gridCol w="1193923">
                  <a:extLst>
                    <a:ext uri="{9D8B030D-6E8A-4147-A177-3AD203B41FA5}">
                      <a16:colId xmlns:a16="http://schemas.microsoft.com/office/drawing/2014/main" val="2497322389"/>
                    </a:ext>
                  </a:extLst>
                </a:gridCol>
                <a:gridCol w="5034610">
                  <a:extLst>
                    <a:ext uri="{9D8B030D-6E8A-4147-A177-3AD203B41FA5}">
                      <a16:colId xmlns:a16="http://schemas.microsoft.com/office/drawing/2014/main" val="952526909"/>
                    </a:ext>
                  </a:extLst>
                </a:gridCol>
              </a:tblGrid>
              <a:tr h="362317">
                <a:tc>
                  <a:txBody>
                    <a:bodyPr/>
                    <a:lstStyle/>
                    <a:p>
                      <a:pPr marL="0" marR="0" algn="l" defTabSz="914400" rtl="0" eaLnBrk="1" latinLnBrk="0" hangingPunct="1">
                        <a:spcBef>
                          <a:spcPts val="0"/>
                        </a:spcBef>
                        <a:spcAft>
                          <a:spcPts val="0"/>
                        </a:spcAft>
                      </a:pPr>
                      <a:endParaRPr lang="en-IN" sz="1200" kern="1200">
                        <a:solidFill>
                          <a:schemeClr val="dk1"/>
                        </a:solidFill>
                        <a:effectLst/>
                        <a:latin typeface="+mn-lt"/>
                        <a:ea typeface="+mn-ea"/>
                        <a:cs typeface="+mn-cs"/>
                      </a:endParaRPr>
                    </a:p>
                  </a:txBody>
                  <a:tcPr anchor="b">
                    <a:solidFill>
                      <a:schemeClr val="tx1"/>
                    </a:solidFill>
                  </a:tcPr>
                </a:tc>
                <a:tc gridSpan="3">
                  <a:txBody>
                    <a:bodyPr/>
                    <a:lstStyle/>
                    <a:p>
                      <a:r>
                        <a:rPr lang="en-IN" sz="1200" u="sng" kern="1200" dirty="0">
                          <a:solidFill>
                            <a:schemeClr val="dk1"/>
                          </a:solidFill>
                          <a:effectLst/>
                          <a:latin typeface="+mn-lt"/>
                          <a:ea typeface="+mn-ea"/>
                          <a:cs typeface="+mn-cs"/>
                        </a:rPr>
                        <a:t>Client Side:</a:t>
                      </a:r>
                      <a:endParaRPr lang="en-IN" dirty="0"/>
                    </a:p>
                  </a:txBody>
                  <a:tcPr anchor="b">
                    <a:solidFill>
                      <a:schemeClr val="tx1"/>
                    </a:solidFill>
                  </a:tcPr>
                </a:tc>
                <a:tc hMerge="1">
                  <a:txBody>
                    <a:bodyPr/>
                    <a:lstStyle/>
                    <a:p>
                      <a:pPr marL="0" marR="0">
                        <a:spcBef>
                          <a:spcPts val="0"/>
                        </a:spcBef>
                        <a:spcAft>
                          <a:spcPts val="0"/>
                        </a:spcAft>
                      </a:pPr>
                      <a:endParaRPr lang="en-IN" sz="1100" dirty="0">
                        <a:effectLst/>
                        <a:latin typeface="Times New Roman" panose="02020603050405020304" pitchFamily="18" charset="0"/>
                        <a:ea typeface="等线" panose="02010600030101010101" pitchFamily="2" charset="-122"/>
                      </a:endParaRPr>
                    </a:p>
                  </a:txBody>
                  <a:tcPr anchor="b"/>
                </a:tc>
                <a:tc hMerge="1">
                  <a:txBody>
                    <a:bodyPr/>
                    <a:lstStyle/>
                    <a:p>
                      <a:endParaRPr lang="en-IN"/>
                    </a:p>
                  </a:txBody>
                  <a:tcPr/>
                </a:tc>
                <a:tc>
                  <a:txBody>
                    <a:bodyPr/>
                    <a:lstStyle/>
                    <a:p>
                      <a:pPr marL="685800" marR="0">
                        <a:spcBef>
                          <a:spcPts val="0"/>
                        </a:spcBef>
                        <a:spcAft>
                          <a:spcPts val="0"/>
                        </a:spcAft>
                      </a:pPr>
                      <a:endParaRPr lang="en-IN" sz="1100" dirty="0">
                        <a:effectLst/>
                        <a:latin typeface="Times New Roman" panose="02020603050405020304" pitchFamily="18" charset="0"/>
                        <a:ea typeface="等线" panose="02010600030101010101" pitchFamily="2" charset="-122"/>
                      </a:endParaRPr>
                    </a:p>
                  </a:txBody>
                  <a:tcPr anchor="b">
                    <a:solidFill>
                      <a:schemeClr val="tx1"/>
                    </a:solidFill>
                  </a:tcPr>
                </a:tc>
                <a:extLst>
                  <a:ext uri="{0D108BD9-81ED-4DB2-BD59-A6C34878D82A}">
                    <a16:rowId xmlns:a16="http://schemas.microsoft.com/office/drawing/2014/main" val="3050616790"/>
                  </a:ext>
                </a:extLst>
              </a:tr>
              <a:tr h="362317">
                <a:tc>
                  <a:txBody>
                    <a:bodyPr/>
                    <a:lstStyle/>
                    <a:p>
                      <a:pPr marL="0" marR="0">
                        <a:spcBef>
                          <a:spcPts val="0"/>
                        </a:spcBef>
                        <a:spcAft>
                          <a:spcPts val="0"/>
                        </a:spcAft>
                      </a:pPr>
                      <a:endParaRPr lang="en-IN" sz="1200" dirty="0">
                        <a:effectLst/>
                        <a:latin typeface="Times New Roman" panose="02020603050405020304" pitchFamily="18" charset="0"/>
                        <a:ea typeface="等线" panose="02010600030101010101" pitchFamily="2" charset="-122"/>
                      </a:endParaRPr>
                    </a:p>
                  </a:txBody>
                  <a:tcPr anchor="b">
                    <a:solidFill>
                      <a:schemeClr val="tx1"/>
                    </a:solidFill>
                  </a:tcPr>
                </a:tc>
                <a:tc gridSpan="3">
                  <a:txBody>
                    <a:bodyPr/>
                    <a:lstStyle/>
                    <a:p>
                      <a:r>
                        <a:rPr lang="en-IN" sz="1200" dirty="0">
                          <a:effectLst/>
                        </a:rPr>
                        <a:t>   Web Browser</a:t>
                      </a:r>
                      <a:endParaRPr lang="en-IN" dirty="0"/>
                    </a:p>
                  </a:txBody>
                  <a:tcPr anchor="b">
                    <a:solidFill>
                      <a:schemeClr val="tx1"/>
                    </a:solidFill>
                  </a:tcPr>
                </a:tc>
                <a:tc hMerge="1">
                  <a:txBody>
                    <a:bodyPr/>
                    <a:lstStyle/>
                    <a:p>
                      <a:pPr marL="0" marR="0">
                        <a:spcBef>
                          <a:spcPts val="0"/>
                        </a:spcBef>
                        <a:spcAft>
                          <a:spcPts val="0"/>
                        </a:spcAft>
                      </a:pPr>
                      <a:r>
                        <a:rPr lang="en-IN" sz="1200" dirty="0">
                          <a:effectLst/>
                        </a:rPr>
                        <a:t>Web Browser</a:t>
                      </a:r>
                      <a:endParaRPr lang="en-IN" sz="1100" dirty="0">
                        <a:effectLst/>
                        <a:latin typeface="Times New Roman" panose="02020603050405020304" pitchFamily="18" charset="0"/>
                        <a:ea typeface="等线" panose="02010600030101010101" pitchFamily="2" charset="-122"/>
                      </a:endParaRPr>
                    </a:p>
                  </a:txBody>
                  <a:tcPr anchor="b"/>
                </a:tc>
                <a:tc hMerge="1">
                  <a:txBody>
                    <a:bodyPr/>
                    <a:lstStyle/>
                    <a:p>
                      <a:endParaRPr lang="en-IN"/>
                    </a:p>
                  </a:txBody>
                  <a:tcPr/>
                </a:tc>
                <a:tc>
                  <a:txBody>
                    <a:bodyPr/>
                    <a:lstStyle/>
                    <a:p>
                      <a:pPr marL="685800" marR="0">
                        <a:spcBef>
                          <a:spcPts val="0"/>
                        </a:spcBef>
                        <a:spcAft>
                          <a:spcPts val="0"/>
                        </a:spcAft>
                      </a:pPr>
                      <a:r>
                        <a:rPr lang="en-IN" sz="1200" dirty="0">
                          <a:effectLst/>
                        </a:rPr>
                        <a:t>                       Google, Mozilla Firefox etc.</a:t>
                      </a:r>
                      <a:endParaRPr lang="en-IN" sz="1100" dirty="0">
                        <a:effectLst/>
                        <a:latin typeface="Times New Roman" panose="02020603050405020304" pitchFamily="18" charset="0"/>
                        <a:ea typeface="等线" panose="02010600030101010101" pitchFamily="2" charset="-122"/>
                      </a:endParaRPr>
                    </a:p>
                  </a:txBody>
                  <a:tcPr anchor="b">
                    <a:solidFill>
                      <a:schemeClr val="tx1"/>
                    </a:solidFill>
                  </a:tcPr>
                </a:tc>
                <a:extLst>
                  <a:ext uri="{0D108BD9-81ED-4DB2-BD59-A6C34878D82A}">
                    <a16:rowId xmlns:a16="http://schemas.microsoft.com/office/drawing/2014/main" val="3342959885"/>
                  </a:ext>
                </a:extLst>
              </a:tr>
              <a:tr h="565281">
                <a:tc gridSpan="4">
                  <a:txBody>
                    <a:bodyPr/>
                    <a:lstStyle/>
                    <a:p>
                      <a:pPr marL="0" marR="0">
                        <a:spcBef>
                          <a:spcPts val="0"/>
                        </a:spcBef>
                        <a:spcAft>
                          <a:spcPts val="0"/>
                        </a:spcAft>
                      </a:pPr>
                      <a:r>
                        <a:rPr lang="en-IN" sz="1200" u="none" dirty="0">
                          <a:effectLst/>
                        </a:rPr>
                        <a:t>    </a:t>
                      </a:r>
                      <a:r>
                        <a:rPr lang="en-IN" sz="1200" u="sng" dirty="0">
                          <a:effectLst/>
                        </a:rPr>
                        <a:t>Server side:</a:t>
                      </a:r>
                      <a:endParaRPr lang="en-IN" sz="1100" u="sng" dirty="0">
                        <a:effectLst/>
                        <a:latin typeface="Times New Roman" panose="02020603050405020304" pitchFamily="18" charset="0"/>
                        <a:ea typeface="等线" panose="02010600030101010101" pitchFamily="2" charset="-122"/>
                      </a:endParaRPr>
                    </a:p>
                  </a:txBody>
                  <a:tcPr anchor="b">
                    <a:solidFill>
                      <a:schemeClr val="tx1"/>
                    </a:solidFill>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marL="0" marR="0">
                        <a:spcBef>
                          <a:spcPts val="0"/>
                        </a:spcBef>
                        <a:spcAft>
                          <a:spcPts val="0"/>
                        </a:spcAft>
                      </a:pPr>
                      <a:r>
                        <a:rPr lang="en-IN" sz="1200" dirty="0">
                          <a:effectLst/>
                        </a:rPr>
                        <a:t> </a:t>
                      </a:r>
                      <a:endParaRPr lang="en-IN" sz="1100" dirty="0">
                        <a:effectLst/>
                        <a:latin typeface="Times New Roman" panose="02020603050405020304" pitchFamily="18" charset="0"/>
                        <a:ea typeface="等线" panose="02010600030101010101" pitchFamily="2" charset="-122"/>
                      </a:endParaRPr>
                    </a:p>
                  </a:txBody>
                  <a:tcPr anchor="b">
                    <a:solidFill>
                      <a:schemeClr val="tx1"/>
                    </a:solidFill>
                  </a:tcPr>
                </a:tc>
                <a:extLst>
                  <a:ext uri="{0D108BD9-81ED-4DB2-BD59-A6C34878D82A}">
                    <a16:rowId xmlns:a16="http://schemas.microsoft.com/office/drawing/2014/main" val="2674961845"/>
                  </a:ext>
                </a:extLst>
              </a:tr>
              <a:tr h="154321">
                <a:tc gridSpan="2">
                  <a:txBody>
                    <a:bodyPr/>
                    <a:lstStyle/>
                    <a:p>
                      <a:pPr marL="0" marR="0">
                        <a:spcBef>
                          <a:spcPts val="0"/>
                        </a:spcBef>
                        <a:spcAft>
                          <a:spcPts val="0"/>
                        </a:spcAft>
                      </a:pPr>
                      <a:r>
                        <a:rPr lang="en-IN" sz="150" dirty="0">
                          <a:effectLst/>
                        </a:rPr>
                        <a:t> </a:t>
                      </a:r>
                      <a:endParaRPr lang="en-IN" sz="1100" dirty="0">
                        <a:effectLst/>
                        <a:latin typeface="Times New Roman" panose="02020603050405020304" pitchFamily="18" charset="0"/>
                        <a:ea typeface="等线" panose="02010600030101010101" pitchFamily="2" charset="-122"/>
                      </a:endParaRPr>
                    </a:p>
                  </a:txBody>
                  <a:tcPr anchor="b">
                    <a:solidFill>
                      <a:schemeClr val="tx1"/>
                    </a:solidFill>
                  </a:tcPr>
                </a:tc>
                <a:tc hMerge="1">
                  <a:txBody>
                    <a:bodyPr/>
                    <a:lstStyle/>
                    <a:p>
                      <a:pPr marL="0" marR="0">
                        <a:spcBef>
                          <a:spcPts val="0"/>
                        </a:spcBef>
                        <a:spcAft>
                          <a:spcPts val="0"/>
                        </a:spcAft>
                      </a:pPr>
                      <a:endParaRPr lang="en-IN" sz="1100" dirty="0">
                        <a:effectLst/>
                        <a:latin typeface="Times New Roman" panose="02020603050405020304" pitchFamily="18" charset="0"/>
                        <a:ea typeface="等线" panose="02010600030101010101" pitchFamily="2" charset="-122"/>
                      </a:endParaRPr>
                    </a:p>
                  </a:txBody>
                  <a:tcPr anchor="b"/>
                </a:tc>
                <a:tc>
                  <a:txBody>
                    <a:bodyPr/>
                    <a:lstStyle/>
                    <a:p>
                      <a:pPr marL="0" marR="0">
                        <a:spcBef>
                          <a:spcPts val="0"/>
                        </a:spcBef>
                        <a:spcAft>
                          <a:spcPts val="0"/>
                        </a:spcAft>
                      </a:pPr>
                      <a:r>
                        <a:rPr lang="en-IN" sz="150" dirty="0">
                          <a:effectLst/>
                        </a:rPr>
                        <a:t> </a:t>
                      </a:r>
                      <a:endParaRPr lang="en-IN" sz="1100" dirty="0">
                        <a:effectLst/>
                        <a:latin typeface="Times New Roman" panose="02020603050405020304" pitchFamily="18" charset="0"/>
                        <a:ea typeface="等线" panose="02010600030101010101" pitchFamily="2" charset="-122"/>
                      </a:endParaRPr>
                    </a:p>
                  </a:txBody>
                  <a:tcPr anchor="b">
                    <a:solidFill>
                      <a:schemeClr val="tx1"/>
                    </a:solidFill>
                  </a:tcPr>
                </a:tc>
                <a:tc>
                  <a:txBody>
                    <a:bodyPr/>
                    <a:lstStyle/>
                    <a:p>
                      <a:pPr marL="0" marR="0">
                        <a:spcBef>
                          <a:spcPts val="0"/>
                        </a:spcBef>
                        <a:spcAft>
                          <a:spcPts val="0"/>
                        </a:spcAft>
                      </a:pPr>
                      <a:r>
                        <a:rPr lang="en-IN" sz="150" dirty="0">
                          <a:effectLst/>
                        </a:rPr>
                        <a:t> </a:t>
                      </a:r>
                      <a:endParaRPr lang="en-IN" sz="1100" dirty="0">
                        <a:effectLst/>
                        <a:latin typeface="Times New Roman" panose="02020603050405020304" pitchFamily="18" charset="0"/>
                        <a:ea typeface="等线" panose="02010600030101010101" pitchFamily="2" charset="-122"/>
                      </a:endParaRPr>
                    </a:p>
                  </a:txBody>
                  <a:tcPr anchor="b">
                    <a:solidFill>
                      <a:schemeClr val="tx1"/>
                    </a:solidFill>
                  </a:tcPr>
                </a:tc>
                <a:tc>
                  <a:txBody>
                    <a:bodyPr/>
                    <a:lstStyle/>
                    <a:p>
                      <a:pPr marL="0" marR="0">
                        <a:spcBef>
                          <a:spcPts val="0"/>
                        </a:spcBef>
                        <a:spcAft>
                          <a:spcPts val="0"/>
                        </a:spcAft>
                      </a:pPr>
                      <a:r>
                        <a:rPr lang="en-IN" sz="150">
                          <a:effectLst/>
                        </a:rPr>
                        <a:t> </a:t>
                      </a:r>
                      <a:endParaRPr lang="en-IN" sz="1100">
                        <a:effectLst/>
                        <a:latin typeface="Times New Roman" panose="02020603050405020304" pitchFamily="18" charset="0"/>
                        <a:ea typeface="等线" panose="02010600030101010101" pitchFamily="2" charset="-122"/>
                      </a:endParaRPr>
                    </a:p>
                  </a:txBody>
                  <a:tcPr anchor="b">
                    <a:solidFill>
                      <a:schemeClr val="tx1"/>
                    </a:solidFill>
                  </a:tcPr>
                </a:tc>
                <a:extLst>
                  <a:ext uri="{0D108BD9-81ED-4DB2-BD59-A6C34878D82A}">
                    <a16:rowId xmlns:a16="http://schemas.microsoft.com/office/drawing/2014/main" val="3035993325"/>
                  </a:ext>
                </a:extLst>
              </a:tr>
              <a:tr h="362317">
                <a:tc gridSpan="2">
                  <a:txBody>
                    <a:bodyPr/>
                    <a:lstStyle/>
                    <a:p>
                      <a:pPr marL="0" marR="0">
                        <a:spcBef>
                          <a:spcPts val="0"/>
                        </a:spcBef>
                        <a:spcAft>
                          <a:spcPts val="0"/>
                        </a:spcAft>
                      </a:pPr>
                      <a:r>
                        <a:rPr lang="en-IN" sz="1200">
                          <a:effectLst/>
                        </a:rPr>
                        <a:t> </a:t>
                      </a:r>
                      <a:endParaRPr lang="en-IN" sz="1100">
                        <a:effectLst/>
                        <a:latin typeface="Times New Roman" panose="02020603050405020304" pitchFamily="18" charset="0"/>
                        <a:ea typeface="等线" panose="02010600030101010101" pitchFamily="2" charset="-122"/>
                      </a:endParaRPr>
                    </a:p>
                  </a:txBody>
                  <a:tcPr anchor="b">
                    <a:solidFill>
                      <a:schemeClr val="tx1"/>
                    </a:solidFill>
                  </a:tcPr>
                </a:tc>
                <a:tc hMerge="1">
                  <a:txBody>
                    <a:bodyPr/>
                    <a:lstStyle/>
                    <a:p>
                      <a:pPr marL="0" marR="0">
                        <a:spcBef>
                          <a:spcPts val="0"/>
                        </a:spcBef>
                        <a:spcAft>
                          <a:spcPts val="0"/>
                        </a:spcAft>
                      </a:pPr>
                      <a:endParaRPr lang="en-IN" sz="1100">
                        <a:effectLst/>
                        <a:latin typeface="Times New Roman" panose="02020603050405020304" pitchFamily="18" charset="0"/>
                        <a:ea typeface="等线" panose="02010600030101010101" pitchFamily="2" charset="-122"/>
                      </a:endParaRPr>
                    </a:p>
                  </a:txBody>
                  <a:tcPr anchor="b"/>
                </a:tc>
                <a:tc gridSpan="2">
                  <a:txBody>
                    <a:bodyPr/>
                    <a:lstStyle/>
                    <a:p>
                      <a:pPr marL="0" marR="0">
                        <a:spcBef>
                          <a:spcPts val="0"/>
                        </a:spcBef>
                        <a:spcAft>
                          <a:spcPts val="0"/>
                        </a:spcAft>
                      </a:pPr>
                      <a:r>
                        <a:rPr lang="en-IN" sz="1200">
                          <a:effectLst/>
                        </a:rPr>
                        <a:t>Web Server</a:t>
                      </a:r>
                      <a:endParaRPr lang="en-IN" sz="1100">
                        <a:effectLst/>
                        <a:latin typeface="Times New Roman" panose="02020603050405020304" pitchFamily="18" charset="0"/>
                        <a:ea typeface="等线" panose="02010600030101010101" pitchFamily="2" charset="-122"/>
                      </a:endParaRPr>
                    </a:p>
                  </a:txBody>
                  <a:tcPr anchor="b">
                    <a:solidFill>
                      <a:schemeClr val="tx1"/>
                    </a:solidFill>
                  </a:tcPr>
                </a:tc>
                <a:tc hMerge="1">
                  <a:txBody>
                    <a:bodyPr/>
                    <a:lstStyle/>
                    <a:p>
                      <a:endParaRPr lang="en-IN"/>
                    </a:p>
                  </a:txBody>
                  <a:tcPr/>
                </a:tc>
                <a:tc>
                  <a:txBody>
                    <a:bodyPr/>
                    <a:lstStyle/>
                    <a:p>
                      <a:pPr marL="1739900" marR="0">
                        <a:spcBef>
                          <a:spcPts val="0"/>
                        </a:spcBef>
                        <a:spcAft>
                          <a:spcPts val="0"/>
                        </a:spcAft>
                      </a:pPr>
                      <a:r>
                        <a:rPr lang="en-IN" sz="1200">
                          <a:effectLst/>
                        </a:rPr>
                        <a:t>Tomcat server</a:t>
                      </a:r>
                      <a:endParaRPr lang="en-IN" sz="1100">
                        <a:effectLst/>
                        <a:latin typeface="Times New Roman" panose="02020603050405020304" pitchFamily="18" charset="0"/>
                        <a:ea typeface="等线" panose="02010600030101010101" pitchFamily="2" charset="-122"/>
                      </a:endParaRPr>
                    </a:p>
                  </a:txBody>
                  <a:tcPr anchor="b">
                    <a:solidFill>
                      <a:schemeClr val="tx1"/>
                    </a:solidFill>
                  </a:tcPr>
                </a:tc>
                <a:extLst>
                  <a:ext uri="{0D108BD9-81ED-4DB2-BD59-A6C34878D82A}">
                    <a16:rowId xmlns:a16="http://schemas.microsoft.com/office/drawing/2014/main" val="2600383253"/>
                  </a:ext>
                </a:extLst>
              </a:tr>
              <a:tr h="221416">
                <a:tc gridSpan="2">
                  <a:txBody>
                    <a:bodyPr/>
                    <a:lstStyle/>
                    <a:p>
                      <a:pPr marL="0" marR="0">
                        <a:spcBef>
                          <a:spcPts val="0"/>
                        </a:spcBef>
                        <a:spcAft>
                          <a:spcPts val="0"/>
                        </a:spcAft>
                      </a:pPr>
                      <a:r>
                        <a:rPr lang="en-IN" sz="500">
                          <a:effectLst/>
                        </a:rPr>
                        <a:t> </a:t>
                      </a:r>
                      <a:endParaRPr lang="en-IN" sz="1100">
                        <a:effectLst/>
                        <a:latin typeface="Times New Roman" panose="02020603050405020304" pitchFamily="18" charset="0"/>
                        <a:ea typeface="等线" panose="02010600030101010101" pitchFamily="2" charset="-122"/>
                      </a:endParaRPr>
                    </a:p>
                  </a:txBody>
                  <a:tcPr anchor="b">
                    <a:solidFill>
                      <a:schemeClr val="tx1"/>
                    </a:solidFill>
                  </a:tcPr>
                </a:tc>
                <a:tc hMerge="1">
                  <a:txBody>
                    <a:bodyPr/>
                    <a:lstStyle/>
                    <a:p>
                      <a:pPr marL="0" marR="0">
                        <a:spcBef>
                          <a:spcPts val="0"/>
                        </a:spcBef>
                        <a:spcAft>
                          <a:spcPts val="0"/>
                        </a:spcAft>
                      </a:pPr>
                      <a:endParaRPr lang="en-IN" sz="1100">
                        <a:effectLst/>
                        <a:latin typeface="Times New Roman" panose="02020603050405020304" pitchFamily="18" charset="0"/>
                        <a:ea typeface="等线" panose="02010600030101010101" pitchFamily="2" charset="-122"/>
                      </a:endParaRPr>
                    </a:p>
                  </a:txBody>
                  <a:tcPr anchor="b"/>
                </a:tc>
                <a:tc gridSpan="2">
                  <a:txBody>
                    <a:bodyPr/>
                    <a:lstStyle/>
                    <a:p>
                      <a:pPr marL="0" marR="0">
                        <a:spcBef>
                          <a:spcPts val="0"/>
                        </a:spcBef>
                        <a:spcAft>
                          <a:spcPts val="0"/>
                        </a:spcAft>
                      </a:pPr>
                      <a:r>
                        <a:rPr lang="en-IN" sz="500">
                          <a:effectLst/>
                        </a:rPr>
                        <a:t> </a:t>
                      </a:r>
                      <a:endParaRPr lang="en-IN" sz="1100">
                        <a:effectLst/>
                        <a:latin typeface="Times New Roman" panose="02020603050405020304" pitchFamily="18" charset="0"/>
                        <a:ea typeface="等线" panose="02010600030101010101" pitchFamily="2" charset="-122"/>
                      </a:endParaRPr>
                    </a:p>
                  </a:txBody>
                  <a:tcPr anchor="b">
                    <a:solidFill>
                      <a:schemeClr val="tx1"/>
                    </a:solidFill>
                  </a:tcPr>
                </a:tc>
                <a:tc hMerge="1">
                  <a:txBody>
                    <a:bodyPr/>
                    <a:lstStyle/>
                    <a:p>
                      <a:endParaRPr lang="en-IN"/>
                    </a:p>
                  </a:txBody>
                  <a:tcPr/>
                </a:tc>
                <a:tc>
                  <a:txBody>
                    <a:bodyPr/>
                    <a:lstStyle/>
                    <a:p>
                      <a:pPr marL="0" marR="0">
                        <a:spcBef>
                          <a:spcPts val="0"/>
                        </a:spcBef>
                        <a:spcAft>
                          <a:spcPts val="0"/>
                        </a:spcAft>
                      </a:pPr>
                      <a:r>
                        <a:rPr lang="en-IN" sz="500" dirty="0">
                          <a:effectLst/>
                        </a:rPr>
                        <a:t> </a:t>
                      </a:r>
                      <a:endParaRPr lang="en-IN" sz="1100" dirty="0">
                        <a:effectLst/>
                        <a:latin typeface="Times New Roman" panose="02020603050405020304" pitchFamily="18" charset="0"/>
                        <a:ea typeface="等线" panose="02010600030101010101" pitchFamily="2" charset="-122"/>
                      </a:endParaRPr>
                    </a:p>
                  </a:txBody>
                  <a:tcPr anchor="b">
                    <a:solidFill>
                      <a:schemeClr val="tx1"/>
                    </a:solidFill>
                  </a:tcPr>
                </a:tc>
                <a:extLst>
                  <a:ext uri="{0D108BD9-81ED-4DB2-BD59-A6C34878D82A}">
                    <a16:rowId xmlns:a16="http://schemas.microsoft.com/office/drawing/2014/main" val="1841615897"/>
                  </a:ext>
                </a:extLst>
              </a:tr>
              <a:tr h="362317">
                <a:tc gridSpan="2">
                  <a:txBody>
                    <a:bodyPr/>
                    <a:lstStyle/>
                    <a:p>
                      <a:pPr marL="0" marR="0">
                        <a:spcBef>
                          <a:spcPts val="0"/>
                        </a:spcBef>
                        <a:spcAft>
                          <a:spcPts val="0"/>
                        </a:spcAft>
                      </a:pPr>
                      <a:r>
                        <a:rPr lang="en-IN" sz="1200">
                          <a:effectLst/>
                        </a:rPr>
                        <a:t> </a:t>
                      </a:r>
                      <a:endParaRPr lang="en-IN" sz="1100">
                        <a:effectLst/>
                        <a:latin typeface="Times New Roman" panose="02020603050405020304" pitchFamily="18" charset="0"/>
                        <a:ea typeface="等线" panose="02010600030101010101" pitchFamily="2" charset="-122"/>
                      </a:endParaRPr>
                    </a:p>
                  </a:txBody>
                  <a:tcPr anchor="b">
                    <a:solidFill>
                      <a:schemeClr val="tx1"/>
                    </a:solidFill>
                  </a:tcPr>
                </a:tc>
                <a:tc hMerge="1">
                  <a:txBody>
                    <a:bodyPr/>
                    <a:lstStyle/>
                    <a:p>
                      <a:pPr marL="0" marR="0">
                        <a:spcBef>
                          <a:spcPts val="0"/>
                        </a:spcBef>
                        <a:spcAft>
                          <a:spcPts val="0"/>
                        </a:spcAft>
                      </a:pPr>
                      <a:endParaRPr lang="en-IN" sz="1100">
                        <a:effectLst/>
                        <a:latin typeface="Times New Roman" panose="02020603050405020304" pitchFamily="18" charset="0"/>
                        <a:ea typeface="等线" panose="02010600030101010101" pitchFamily="2" charset="-122"/>
                      </a:endParaRPr>
                    </a:p>
                  </a:txBody>
                  <a:tcPr anchor="b"/>
                </a:tc>
                <a:tc gridSpan="2">
                  <a:txBody>
                    <a:bodyPr/>
                    <a:lstStyle/>
                    <a:p>
                      <a:pPr marL="0" marR="0">
                        <a:spcBef>
                          <a:spcPts val="0"/>
                        </a:spcBef>
                        <a:spcAft>
                          <a:spcPts val="0"/>
                        </a:spcAft>
                      </a:pPr>
                      <a:r>
                        <a:rPr lang="en-IN" sz="1200">
                          <a:effectLst/>
                        </a:rPr>
                        <a:t>Database Server</a:t>
                      </a:r>
                      <a:endParaRPr lang="en-IN" sz="1100">
                        <a:effectLst/>
                        <a:latin typeface="Times New Roman" panose="02020603050405020304" pitchFamily="18" charset="0"/>
                        <a:ea typeface="等线" panose="02010600030101010101" pitchFamily="2" charset="-122"/>
                      </a:endParaRPr>
                    </a:p>
                  </a:txBody>
                  <a:tcPr anchor="b">
                    <a:solidFill>
                      <a:schemeClr val="tx1"/>
                    </a:solidFill>
                  </a:tcPr>
                </a:tc>
                <a:tc hMerge="1">
                  <a:txBody>
                    <a:bodyPr/>
                    <a:lstStyle/>
                    <a:p>
                      <a:endParaRPr lang="en-IN"/>
                    </a:p>
                  </a:txBody>
                  <a:tcPr/>
                </a:tc>
                <a:tc>
                  <a:txBody>
                    <a:bodyPr/>
                    <a:lstStyle/>
                    <a:p>
                      <a:pPr marL="1739900" marR="0">
                        <a:spcBef>
                          <a:spcPts val="0"/>
                        </a:spcBef>
                        <a:spcAft>
                          <a:spcPts val="0"/>
                        </a:spcAft>
                      </a:pPr>
                      <a:r>
                        <a:rPr lang="en-IN" sz="1200">
                          <a:effectLst/>
                        </a:rPr>
                        <a:t>MySql</a:t>
                      </a:r>
                      <a:endParaRPr lang="en-IN" sz="1100">
                        <a:effectLst/>
                        <a:latin typeface="Times New Roman" panose="02020603050405020304" pitchFamily="18" charset="0"/>
                        <a:ea typeface="等线" panose="02010600030101010101" pitchFamily="2" charset="-122"/>
                      </a:endParaRPr>
                    </a:p>
                  </a:txBody>
                  <a:tcPr anchor="b">
                    <a:solidFill>
                      <a:schemeClr val="tx1"/>
                    </a:solidFill>
                  </a:tcPr>
                </a:tc>
                <a:extLst>
                  <a:ext uri="{0D108BD9-81ED-4DB2-BD59-A6C34878D82A}">
                    <a16:rowId xmlns:a16="http://schemas.microsoft.com/office/drawing/2014/main" val="1795918667"/>
                  </a:ext>
                </a:extLst>
              </a:tr>
              <a:tr h="221416">
                <a:tc gridSpan="2">
                  <a:txBody>
                    <a:bodyPr/>
                    <a:lstStyle/>
                    <a:p>
                      <a:pPr marL="0" marR="0">
                        <a:spcBef>
                          <a:spcPts val="0"/>
                        </a:spcBef>
                        <a:spcAft>
                          <a:spcPts val="0"/>
                        </a:spcAft>
                      </a:pPr>
                      <a:r>
                        <a:rPr lang="en-IN" sz="500">
                          <a:effectLst/>
                        </a:rPr>
                        <a:t> </a:t>
                      </a:r>
                      <a:endParaRPr lang="en-IN" sz="1100">
                        <a:effectLst/>
                        <a:latin typeface="Times New Roman" panose="02020603050405020304" pitchFamily="18" charset="0"/>
                        <a:ea typeface="等线" panose="02010600030101010101" pitchFamily="2" charset="-122"/>
                      </a:endParaRPr>
                    </a:p>
                  </a:txBody>
                  <a:tcPr anchor="b">
                    <a:solidFill>
                      <a:schemeClr val="tx1"/>
                    </a:solidFill>
                  </a:tcPr>
                </a:tc>
                <a:tc hMerge="1">
                  <a:txBody>
                    <a:bodyPr/>
                    <a:lstStyle/>
                    <a:p>
                      <a:pPr marL="0" marR="0">
                        <a:spcBef>
                          <a:spcPts val="0"/>
                        </a:spcBef>
                        <a:spcAft>
                          <a:spcPts val="0"/>
                        </a:spcAft>
                      </a:pPr>
                      <a:endParaRPr lang="en-IN" sz="1100">
                        <a:effectLst/>
                        <a:latin typeface="Times New Roman" panose="02020603050405020304" pitchFamily="18" charset="0"/>
                        <a:ea typeface="等线" panose="02010600030101010101" pitchFamily="2" charset="-122"/>
                      </a:endParaRPr>
                    </a:p>
                  </a:txBody>
                  <a:tcPr anchor="b"/>
                </a:tc>
                <a:tc gridSpan="2">
                  <a:txBody>
                    <a:bodyPr/>
                    <a:lstStyle/>
                    <a:p>
                      <a:pPr marL="0" marR="0">
                        <a:spcBef>
                          <a:spcPts val="0"/>
                        </a:spcBef>
                        <a:spcAft>
                          <a:spcPts val="0"/>
                        </a:spcAft>
                      </a:pPr>
                      <a:r>
                        <a:rPr lang="en-IN" sz="500">
                          <a:effectLst/>
                        </a:rPr>
                        <a:t> </a:t>
                      </a:r>
                      <a:endParaRPr lang="en-IN" sz="1100">
                        <a:effectLst/>
                        <a:latin typeface="Times New Roman" panose="02020603050405020304" pitchFamily="18" charset="0"/>
                        <a:ea typeface="等线" panose="02010600030101010101" pitchFamily="2" charset="-122"/>
                      </a:endParaRPr>
                    </a:p>
                  </a:txBody>
                  <a:tcPr anchor="b">
                    <a:solidFill>
                      <a:schemeClr val="tx1"/>
                    </a:solidFill>
                  </a:tcPr>
                </a:tc>
                <a:tc hMerge="1">
                  <a:txBody>
                    <a:bodyPr/>
                    <a:lstStyle/>
                    <a:p>
                      <a:endParaRPr lang="en-IN"/>
                    </a:p>
                  </a:txBody>
                  <a:tcPr/>
                </a:tc>
                <a:tc>
                  <a:txBody>
                    <a:bodyPr/>
                    <a:lstStyle/>
                    <a:p>
                      <a:pPr marL="0" marR="0">
                        <a:spcBef>
                          <a:spcPts val="0"/>
                        </a:spcBef>
                        <a:spcAft>
                          <a:spcPts val="0"/>
                        </a:spcAft>
                      </a:pPr>
                      <a:r>
                        <a:rPr lang="en-IN" sz="500">
                          <a:effectLst/>
                        </a:rPr>
                        <a:t> </a:t>
                      </a:r>
                      <a:endParaRPr lang="en-IN" sz="1100">
                        <a:effectLst/>
                        <a:latin typeface="Times New Roman" panose="02020603050405020304" pitchFamily="18" charset="0"/>
                        <a:ea typeface="等线" panose="02010600030101010101" pitchFamily="2" charset="-122"/>
                      </a:endParaRPr>
                    </a:p>
                  </a:txBody>
                  <a:tcPr anchor="b">
                    <a:solidFill>
                      <a:schemeClr val="tx1"/>
                    </a:solidFill>
                  </a:tcPr>
                </a:tc>
                <a:extLst>
                  <a:ext uri="{0D108BD9-81ED-4DB2-BD59-A6C34878D82A}">
                    <a16:rowId xmlns:a16="http://schemas.microsoft.com/office/drawing/2014/main" val="420420349"/>
                  </a:ext>
                </a:extLst>
              </a:tr>
              <a:tr h="362317">
                <a:tc gridSpan="2">
                  <a:txBody>
                    <a:bodyPr/>
                    <a:lstStyle/>
                    <a:p>
                      <a:pPr marL="0" marR="0">
                        <a:spcBef>
                          <a:spcPts val="0"/>
                        </a:spcBef>
                        <a:spcAft>
                          <a:spcPts val="0"/>
                        </a:spcAft>
                      </a:pPr>
                      <a:r>
                        <a:rPr lang="en-IN" sz="1200">
                          <a:effectLst/>
                        </a:rPr>
                        <a:t> </a:t>
                      </a:r>
                      <a:endParaRPr lang="en-IN" sz="1100">
                        <a:effectLst/>
                        <a:latin typeface="Times New Roman" panose="02020603050405020304" pitchFamily="18" charset="0"/>
                        <a:ea typeface="等线" panose="02010600030101010101" pitchFamily="2" charset="-122"/>
                      </a:endParaRPr>
                    </a:p>
                  </a:txBody>
                  <a:tcPr anchor="b">
                    <a:solidFill>
                      <a:schemeClr val="tx1"/>
                    </a:solidFill>
                  </a:tcPr>
                </a:tc>
                <a:tc hMerge="1">
                  <a:txBody>
                    <a:bodyPr/>
                    <a:lstStyle/>
                    <a:p>
                      <a:pPr marL="0" marR="0">
                        <a:spcBef>
                          <a:spcPts val="0"/>
                        </a:spcBef>
                        <a:spcAft>
                          <a:spcPts val="0"/>
                        </a:spcAft>
                      </a:pPr>
                      <a:endParaRPr lang="en-IN" sz="1100">
                        <a:effectLst/>
                        <a:latin typeface="Times New Roman" panose="02020603050405020304" pitchFamily="18" charset="0"/>
                        <a:ea typeface="等线" panose="02010600030101010101" pitchFamily="2" charset="-122"/>
                      </a:endParaRPr>
                    </a:p>
                  </a:txBody>
                  <a:tcPr anchor="b"/>
                </a:tc>
                <a:tc gridSpan="2">
                  <a:txBody>
                    <a:bodyPr/>
                    <a:lstStyle/>
                    <a:p>
                      <a:pPr marL="0" marR="0">
                        <a:spcBef>
                          <a:spcPts val="0"/>
                        </a:spcBef>
                        <a:spcAft>
                          <a:spcPts val="0"/>
                        </a:spcAft>
                      </a:pPr>
                      <a:r>
                        <a:rPr lang="en-IN" sz="1200">
                          <a:effectLst/>
                        </a:rPr>
                        <a:t>Other Softwares</a:t>
                      </a:r>
                      <a:endParaRPr lang="en-IN" sz="1100">
                        <a:effectLst/>
                        <a:latin typeface="Times New Roman" panose="02020603050405020304" pitchFamily="18" charset="0"/>
                        <a:ea typeface="等线" panose="02010600030101010101" pitchFamily="2" charset="-122"/>
                      </a:endParaRPr>
                    </a:p>
                  </a:txBody>
                  <a:tcPr anchor="b">
                    <a:solidFill>
                      <a:schemeClr val="tx1"/>
                    </a:solidFill>
                  </a:tcPr>
                </a:tc>
                <a:tc hMerge="1">
                  <a:txBody>
                    <a:bodyPr/>
                    <a:lstStyle/>
                    <a:p>
                      <a:endParaRPr lang="en-IN"/>
                    </a:p>
                  </a:txBody>
                  <a:tcPr/>
                </a:tc>
                <a:tc>
                  <a:txBody>
                    <a:bodyPr/>
                    <a:lstStyle/>
                    <a:p>
                      <a:pPr marL="1739900" marR="0">
                        <a:spcBef>
                          <a:spcPts val="0"/>
                        </a:spcBef>
                        <a:spcAft>
                          <a:spcPts val="0"/>
                        </a:spcAft>
                      </a:pPr>
                      <a:r>
                        <a:rPr lang="en-IN" sz="1200" dirty="0">
                          <a:effectLst/>
                        </a:rPr>
                        <a:t>Eclipse, </a:t>
                      </a:r>
                      <a:r>
                        <a:rPr lang="en-IN" sz="1200" dirty="0" err="1">
                          <a:effectLst/>
                        </a:rPr>
                        <a:t>Mysql</a:t>
                      </a:r>
                      <a:r>
                        <a:rPr lang="en-IN" sz="1200" dirty="0">
                          <a:effectLst/>
                        </a:rPr>
                        <a:t>-Workbench , Java</a:t>
                      </a:r>
                      <a:endParaRPr lang="en-IN" sz="1100" dirty="0">
                        <a:effectLst/>
                        <a:latin typeface="Times New Roman" panose="02020603050405020304" pitchFamily="18" charset="0"/>
                        <a:ea typeface="等线" panose="02010600030101010101" pitchFamily="2" charset="-122"/>
                      </a:endParaRPr>
                    </a:p>
                  </a:txBody>
                  <a:tcPr anchor="b">
                    <a:solidFill>
                      <a:schemeClr val="tx1"/>
                    </a:solidFill>
                  </a:tcPr>
                </a:tc>
                <a:extLst>
                  <a:ext uri="{0D108BD9-81ED-4DB2-BD59-A6C34878D82A}">
                    <a16:rowId xmlns:a16="http://schemas.microsoft.com/office/drawing/2014/main" val="3861737709"/>
                  </a:ext>
                </a:extLst>
              </a:tr>
            </a:tbl>
          </a:graphicData>
        </a:graphic>
      </p:graphicFrame>
    </p:spTree>
    <p:extLst>
      <p:ext uri="{BB962C8B-B14F-4D97-AF65-F5344CB8AC3E}">
        <p14:creationId xmlns:p14="http://schemas.microsoft.com/office/powerpoint/2010/main" val="1793558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3CC29-3658-47F9-AC76-C1EFC25D3F2F}"/>
              </a:ext>
            </a:extLst>
          </p:cNvPr>
          <p:cNvSpPr>
            <a:spLocks noGrp="1"/>
          </p:cNvSpPr>
          <p:nvPr>
            <p:ph type="title"/>
          </p:nvPr>
        </p:nvSpPr>
        <p:spPr/>
        <p:txBody>
          <a:bodyPr>
            <a:normAutofit/>
          </a:bodyPr>
          <a:lstStyle/>
          <a:p>
            <a:r>
              <a:rPr lang="en-IN" b="1" dirty="0">
                <a:solidFill>
                  <a:srgbClr val="FFFF00"/>
                </a:solidFill>
                <a:effectLst/>
                <a:ea typeface="等线" panose="02010600030101010101" pitchFamily="2" charset="-122"/>
              </a:rPr>
              <a:t>FUNCTIONAL SPECIFICATIONS:</a:t>
            </a:r>
            <a:br>
              <a:rPr lang="en-IN" dirty="0">
                <a:solidFill>
                  <a:srgbClr val="FFFF00"/>
                </a:solidFill>
                <a:effectLst/>
                <a:ea typeface="等线" panose="02010600030101010101" pitchFamily="2" charset="-122"/>
              </a:rPr>
            </a:br>
            <a:endParaRPr lang="en-IN" dirty="0">
              <a:solidFill>
                <a:srgbClr val="FFFF00"/>
              </a:solidFill>
            </a:endParaRPr>
          </a:p>
        </p:txBody>
      </p:sp>
      <p:sp>
        <p:nvSpPr>
          <p:cNvPr id="3" name="Content Placeholder 2">
            <a:extLst>
              <a:ext uri="{FF2B5EF4-FFF2-40B4-BE49-F238E27FC236}">
                <a16:creationId xmlns:a16="http://schemas.microsoft.com/office/drawing/2014/main" id="{66305F74-6570-4E4E-A973-8B538F434164}"/>
              </a:ext>
            </a:extLst>
          </p:cNvPr>
          <p:cNvSpPr>
            <a:spLocks noGrp="1"/>
          </p:cNvSpPr>
          <p:nvPr>
            <p:ph idx="1"/>
          </p:nvPr>
        </p:nvSpPr>
        <p:spPr/>
        <p:txBody>
          <a:bodyPr/>
          <a:lstStyle/>
          <a:p>
            <a:pPr marL="0" marR="571500">
              <a:lnSpc>
                <a:spcPct val="106000"/>
              </a:lnSpc>
              <a:spcBef>
                <a:spcPts val="0"/>
              </a:spcBef>
              <a:spcAft>
                <a:spcPts val="0"/>
              </a:spcAft>
            </a:pPr>
            <a:r>
              <a:rPr lang="en-US" dirty="0">
                <a:effectLst/>
                <a:latin typeface="Trebuchet MS" panose="020B0603020202020204" pitchFamily="34" charset="0"/>
                <a:ea typeface="等线" panose="02010600030101010101" pitchFamily="2" charset="-122"/>
              </a:rPr>
              <a:t>User can view information of available car list, book the car easily, get the car on rent and also give feedback.</a:t>
            </a:r>
            <a:endParaRPr lang="en-US" dirty="0">
              <a:effectLst/>
              <a:latin typeface="Times New Roman" panose="02020603050405020304" pitchFamily="18" charset="0"/>
              <a:ea typeface="等线" panose="02010600030101010101" pitchFamily="2" charset="-122"/>
            </a:endParaRPr>
          </a:p>
          <a:p>
            <a:pPr marL="0" marR="0" indent="0">
              <a:lnSpc>
                <a:spcPts val="845"/>
              </a:lnSpc>
              <a:spcBef>
                <a:spcPts val="0"/>
              </a:spcBef>
              <a:spcAft>
                <a:spcPts val="0"/>
              </a:spcAft>
              <a:buNone/>
            </a:pPr>
            <a:r>
              <a:rPr lang="en-US" dirty="0">
                <a:effectLst/>
                <a:latin typeface="Times New Roman" panose="02020603050405020304" pitchFamily="18" charset="0"/>
                <a:ea typeface="等线" panose="02010600030101010101" pitchFamily="2" charset="-122"/>
              </a:rPr>
              <a:t> </a:t>
            </a:r>
          </a:p>
          <a:p>
            <a:pPr marL="0" marR="660400">
              <a:lnSpc>
                <a:spcPct val="106000"/>
              </a:lnSpc>
              <a:spcBef>
                <a:spcPts val="0"/>
              </a:spcBef>
              <a:spcAft>
                <a:spcPts val="0"/>
              </a:spcAft>
            </a:pPr>
            <a:r>
              <a:rPr lang="en-US" dirty="0">
                <a:effectLst/>
                <a:latin typeface="Trebuchet MS" panose="020B0603020202020204" pitchFamily="34" charset="0"/>
                <a:ea typeface="等线" panose="02010600030101010101" pitchFamily="2" charset="-122"/>
              </a:rPr>
              <a:t>Admin can view the list of cars, view all the members and see their bookings also he can view feedback of all customers.</a:t>
            </a:r>
            <a:endParaRPr lang="en-US" dirty="0">
              <a:effectLst/>
              <a:latin typeface="Times New Roman" panose="02020603050405020304" pitchFamily="18" charset="0"/>
              <a:ea typeface="等线" panose="02010600030101010101" pitchFamily="2" charset="-122"/>
            </a:endParaRPr>
          </a:p>
          <a:p>
            <a:pPr marL="0" indent="0">
              <a:buNone/>
            </a:pPr>
            <a:endParaRPr lang="en-IN" dirty="0"/>
          </a:p>
        </p:txBody>
      </p:sp>
    </p:spTree>
    <p:extLst>
      <p:ext uri="{BB962C8B-B14F-4D97-AF65-F5344CB8AC3E}">
        <p14:creationId xmlns:p14="http://schemas.microsoft.com/office/powerpoint/2010/main" val="2606378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5D92C-D788-4682-9DCE-601F5C3D465E}"/>
              </a:ext>
            </a:extLst>
          </p:cNvPr>
          <p:cNvSpPr>
            <a:spLocks noGrp="1"/>
          </p:cNvSpPr>
          <p:nvPr>
            <p:ph type="title"/>
          </p:nvPr>
        </p:nvSpPr>
        <p:spPr/>
        <p:txBody>
          <a:bodyPr/>
          <a:lstStyle/>
          <a:p>
            <a:r>
              <a:rPr lang="en-IN" dirty="0">
                <a:solidFill>
                  <a:srgbClr val="FFFF00"/>
                </a:solidFill>
              </a:rPr>
              <a:t>MODULES</a:t>
            </a:r>
          </a:p>
        </p:txBody>
      </p:sp>
      <p:sp>
        <p:nvSpPr>
          <p:cNvPr id="3" name="Content Placeholder 2">
            <a:extLst>
              <a:ext uri="{FF2B5EF4-FFF2-40B4-BE49-F238E27FC236}">
                <a16:creationId xmlns:a16="http://schemas.microsoft.com/office/drawing/2014/main" id="{5A8E1341-05D5-45D5-A491-3CCA1734B2D1}"/>
              </a:ext>
            </a:extLst>
          </p:cNvPr>
          <p:cNvSpPr>
            <a:spLocks noGrp="1"/>
          </p:cNvSpPr>
          <p:nvPr>
            <p:ph idx="1"/>
          </p:nvPr>
        </p:nvSpPr>
        <p:spPr>
          <a:xfrm>
            <a:off x="680321" y="2336872"/>
            <a:ext cx="9706553" cy="3895251"/>
          </a:xfrm>
        </p:spPr>
        <p:txBody>
          <a:bodyPr>
            <a:normAutofit fontScale="92500" lnSpcReduction="10000"/>
          </a:bodyPr>
          <a:lstStyle/>
          <a:p>
            <a:r>
              <a:rPr lang="en-US" sz="1800" dirty="0">
                <a:solidFill>
                  <a:srgbClr val="FFFF00"/>
                </a:solidFill>
                <a:effectLst/>
                <a:latin typeface="Calibri" panose="020F0502020204030204" pitchFamily="34" charset="0"/>
              </a:rPr>
              <a:t>Admin: </a:t>
            </a:r>
            <a:r>
              <a:rPr lang="en-US" sz="1800" dirty="0">
                <a:effectLst/>
                <a:latin typeface="Calibri" panose="020F0502020204030204" pitchFamily="34" charset="0"/>
              </a:rPr>
              <a:t>The admin can able to view all the user and their bookings. Also he </a:t>
            </a:r>
          </a:p>
          <a:p>
            <a:pPr marL="0" indent="0">
              <a:buNone/>
            </a:pPr>
            <a:endParaRPr lang="en-US" sz="900" dirty="0"/>
          </a:p>
          <a:p>
            <a:pPr marL="0" indent="0">
              <a:buNone/>
            </a:pPr>
            <a:r>
              <a:rPr lang="en-US" sz="1800" dirty="0">
                <a:effectLst/>
                <a:latin typeface="Calibri" panose="020F0502020204030204" pitchFamily="34" charset="0"/>
              </a:rPr>
              <a:t>     could see all the available cars. He could easily view feedbacks of customers and solve the query. </a:t>
            </a:r>
          </a:p>
          <a:p>
            <a:pPr marL="0" indent="0">
              <a:buNone/>
            </a:pPr>
            <a:endParaRPr lang="en-US" sz="1200" dirty="0"/>
          </a:p>
          <a:p>
            <a:r>
              <a:rPr lang="en-US" sz="1800" dirty="0">
                <a:solidFill>
                  <a:srgbClr val="FFFF00"/>
                </a:solidFill>
                <a:effectLst/>
                <a:latin typeface="Calibri" panose="020F0502020204030204" pitchFamily="34" charset="0"/>
              </a:rPr>
              <a:t>Cars: </a:t>
            </a:r>
            <a:r>
              <a:rPr lang="en-US" sz="1800" dirty="0">
                <a:effectLst/>
                <a:latin typeface="Calibri" panose="020F0502020204030204" pitchFamily="34" charset="0"/>
              </a:rPr>
              <a:t>This helps user to view all the list of cars. </a:t>
            </a:r>
          </a:p>
          <a:p>
            <a:endParaRPr lang="en-US" sz="1100" dirty="0"/>
          </a:p>
          <a:p>
            <a:r>
              <a:rPr lang="en-US" sz="1800" dirty="0">
                <a:solidFill>
                  <a:srgbClr val="FFFF00"/>
                </a:solidFill>
                <a:effectLst/>
                <a:latin typeface="Calibri" panose="020F0502020204030204" pitchFamily="34" charset="0"/>
              </a:rPr>
              <a:t>Booking: </a:t>
            </a:r>
            <a:r>
              <a:rPr lang="en-US" sz="1800" dirty="0">
                <a:effectLst/>
                <a:latin typeface="Calibri" panose="020F0502020204030204" pitchFamily="34" charset="0"/>
              </a:rPr>
              <a:t>The user can select the available cars and book then for a period of time. </a:t>
            </a:r>
          </a:p>
          <a:p>
            <a:endParaRPr lang="en-US" sz="1100" dirty="0"/>
          </a:p>
          <a:p>
            <a:r>
              <a:rPr lang="en-US" sz="1800" dirty="0">
                <a:solidFill>
                  <a:srgbClr val="FFFF00"/>
                </a:solidFill>
                <a:effectLst/>
                <a:latin typeface="Calibri" panose="020F0502020204030204" pitchFamily="34" charset="0"/>
              </a:rPr>
              <a:t>My Bookings: </a:t>
            </a:r>
            <a:r>
              <a:rPr lang="en-US" sz="1800" dirty="0">
                <a:effectLst/>
                <a:latin typeface="Calibri" panose="020F0502020204030204" pitchFamily="34" charset="0"/>
              </a:rPr>
              <a:t>This helps user to view his bookings. </a:t>
            </a:r>
          </a:p>
          <a:p>
            <a:endParaRPr lang="en-US" sz="1200" dirty="0"/>
          </a:p>
          <a:p>
            <a:r>
              <a:rPr lang="en-US" sz="1800" dirty="0">
                <a:solidFill>
                  <a:srgbClr val="FFFF00"/>
                </a:solidFill>
                <a:effectLst/>
                <a:latin typeface="Calibri" panose="020F0502020204030204" pitchFamily="34" charset="0"/>
              </a:rPr>
              <a:t>Sign In/ Sign Up: </a:t>
            </a:r>
            <a:r>
              <a:rPr lang="en-US" sz="1800" dirty="0">
                <a:effectLst/>
                <a:latin typeface="Calibri" panose="020F0502020204030204" pitchFamily="34" charset="0"/>
              </a:rPr>
              <a:t>This helps user to sign up or sign in to our website </a:t>
            </a:r>
          </a:p>
          <a:p>
            <a:endParaRPr lang="en-US" sz="1200" dirty="0"/>
          </a:p>
          <a:p>
            <a:r>
              <a:rPr lang="en-US" sz="1800" dirty="0">
                <a:solidFill>
                  <a:srgbClr val="FFFF00"/>
                </a:solidFill>
                <a:effectLst/>
                <a:latin typeface="Calibri" panose="020F0502020204030204" pitchFamily="34" charset="0"/>
              </a:rPr>
              <a:t>Logout: </a:t>
            </a:r>
            <a:r>
              <a:rPr lang="en-US" sz="1800" dirty="0">
                <a:effectLst/>
                <a:latin typeface="Calibri" panose="020F0502020204030204" pitchFamily="34" charset="0"/>
              </a:rPr>
              <a:t>This helps user to logout from his session.</a:t>
            </a:r>
            <a:endParaRPr lang="en-IN" dirty="0"/>
          </a:p>
        </p:txBody>
      </p:sp>
    </p:spTree>
    <p:extLst>
      <p:ext uri="{BB962C8B-B14F-4D97-AF65-F5344CB8AC3E}">
        <p14:creationId xmlns:p14="http://schemas.microsoft.com/office/powerpoint/2010/main" val="326259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E8A90-0A48-4979-82AB-FD371449BDB4}"/>
              </a:ext>
            </a:extLst>
          </p:cNvPr>
          <p:cNvSpPr>
            <a:spLocks noGrp="1"/>
          </p:cNvSpPr>
          <p:nvPr>
            <p:ph type="title"/>
          </p:nvPr>
        </p:nvSpPr>
        <p:spPr/>
        <p:txBody>
          <a:bodyPr>
            <a:normAutofit/>
          </a:bodyPr>
          <a:lstStyle/>
          <a:p>
            <a:r>
              <a:rPr lang="en-IN" b="1" dirty="0">
                <a:solidFill>
                  <a:srgbClr val="FFFF00"/>
                </a:solidFill>
                <a:effectLst/>
              </a:rPr>
              <a:t>MODULE SPECIFICATION </a:t>
            </a:r>
            <a:endParaRPr lang="en-IN" dirty="0">
              <a:solidFill>
                <a:srgbClr val="FFFF00"/>
              </a:solidFill>
            </a:endParaRPr>
          </a:p>
        </p:txBody>
      </p:sp>
      <p:sp>
        <p:nvSpPr>
          <p:cNvPr id="7" name="Content Placeholder 6">
            <a:extLst>
              <a:ext uri="{FF2B5EF4-FFF2-40B4-BE49-F238E27FC236}">
                <a16:creationId xmlns:a16="http://schemas.microsoft.com/office/drawing/2014/main" id="{291910DC-30F0-4523-8F8C-48B812A1702B}"/>
              </a:ext>
            </a:extLst>
          </p:cNvPr>
          <p:cNvSpPr>
            <a:spLocks noGrp="1"/>
          </p:cNvSpPr>
          <p:nvPr>
            <p:ph idx="1"/>
          </p:nvPr>
        </p:nvSpPr>
        <p:spPr/>
        <p:txBody>
          <a:bodyPr>
            <a:normAutofit lnSpcReduction="10000"/>
          </a:bodyPr>
          <a:lstStyle/>
          <a:p>
            <a:r>
              <a:rPr lang="en-US" sz="1800" b="1" dirty="0">
                <a:solidFill>
                  <a:srgbClr val="FFFF00"/>
                </a:solidFill>
                <a:effectLst/>
                <a:latin typeface="Calibri-Bold"/>
              </a:rPr>
              <a:t>View Available Cars: </a:t>
            </a:r>
            <a:r>
              <a:rPr lang="en-US" sz="1800" dirty="0">
                <a:effectLst/>
                <a:latin typeface="Trebuchet MS" panose="020B0603020202020204" pitchFamily="34" charset="0"/>
              </a:rPr>
              <a:t>It is a system design specially for car rental. The user can view </a:t>
            </a:r>
            <a:endParaRPr lang="en-US" dirty="0"/>
          </a:p>
          <a:p>
            <a:pPr marL="0" indent="0">
              <a:buNone/>
            </a:pPr>
            <a:r>
              <a:rPr lang="en-US" sz="1800" dirty="0">
                <a:effectLst/>
                <a:latin typeface="Trebuchet MS" panose="020B0603020202020204" pitchFamily="34" charset="0"/>
              </a:rPr>
              <a:t>   Available cars and user can book for that car. </a:t>
            </a:r>
            <a:endParaRPr lang="en-US" dirty="0"/>
          </a:p>
          <a:p>
            <a:r>
              <a:rPr lang="en-US" sz="1800" b="1" dirty="0">
                <a:solidFill>
                  <a:srgbClr val="FFFF00"/>
                </a:solidFill>
                <a:effectLst/>
                <a:latin typeface="Calibri-Bold"/>
              </a:rPr>
              <a:t>Booking Car : </a:t>
            </a:r>
            <a:r>
              <a:rPr lang="en-US" sz="1800" dirty="0">
                <a:effectLst/>
                <a:latin typeface="Trebuchet MS" panose="020B0603020202020204" pitchFamily="34" charset="0"/>
              </a:rPr>
              <a:t>The user can view Available cars and book for a car. If the car is </a:t>
            </a:r>
            <a:endParaRPr lang="en-US" dirty="0"/>
          </a:p>
          <a:p>
            <a:pPr marL="0" indent="0">
              <a:buNone/>
            </a:pPr>
            <a:r>
              <a:rPr lang="en-US" sz="1800" dirty="0">
                <a:effectLst/>
                <a:latin typeface="Trebuchet MS" panose="020B0603020202020204" pitchFamily="34" charset="0"/>
              </a:rPr>
              <a:t>   already booked the user must book another car. </a:t>
            </a:r>
            <a:endParaRPr lang="en-US" dirty="0"/>
          </a:p>
          <a:p>
            <a:r>
              <a:rPr lang="en-US" sz="1800" b="1" dirty="0">
                <a:solidFill>
                  <a:srgbClr val="FFFF00"/>
                </a:solidFill>
                <a:effectLst/>
                <a:latin typeface="Calibri-Bold"/>
              </a:rPr>
              <a:t>Easily Get the Car on rent </a:t>
            </a:r>
            <a:r>
              <a:rPr lang="en-US" sz="1800" b="1" dirty="0">
                <a:effectLst/>
                <a:latin typeface="Calibri-Bold"/>
              </a:rPr>
              <a:t>: </a:t>
            </a:r>
            <a:r>
              <a:rPr lang="en-US" sz="1800" dirty="0">
                <a:effectLst/>
                <a:latin typeface="Trebuchet MS" panose="020B0603020202020204" pitchFamily="34" charset="0"/>
              </a:rPr>
              <a:t>The Customer can easily get the car whenever they need </a:t>
            </a:r>
            <a:endParaRPr lang="en-US" dirty="0"/>
          </a:p>
          <a:p>
            <a:pPr marL="0" indent="0">
              <a:buNone/>
            </a:pPr>
            <a:r>
              <a:rPr lang="en-US" sz="1800" dirty="0">
                <a:effectLst/>
                <a:latin typeface="Trebuchet MS" panose="020B0603020202020204" pitchFamily="34" charset="0"/>
              </a:rPr>
              <a:t>    to on the rent with in a determined period. </a:t>
            </a:r>
            <a:endParaRPr lang="en-US" dirty="0"/>
          </a:p>
          <a:p>
            <a:r>
              <a:rPr lang="en-US" sz="1800" b="1" dirty="0">
                <a:solidFill>
                  <a:srgbClr val="FFFF00"/>
                </a:solidFill>
                <a:effectLst/>
                <a:latin typeface="Calibri-Bold"/>
              </a:rPr>
              <a:t>Give Feedback </a:t>
            </a:r>
            <a:r>
              <a:rPr lang="en-US" sz="1800" b="1" dirty="0">
                <a:effectLst/>
                <a:latin typeface="Calibri-Bold"/>
              </a:rPr>
              <a:t>: </a:t>
            </a:r>
            <a:r>
              <a:rPr lang="en-US" sz="1800" dirty="0">
                <a:effectLst/>
                <a:latin typeface="Trebuchet MS" panose="020B0603020202020204" pitchFamily="34" charset="0"/>
              </a:rPr>
              <a:t>The customer will give the feedback to the admin. </a:t>
            </a:r>
            <a:endParaRPr lang="en-US" dirty="0"/>
          </a:p>
          <a:p>
            <a:r>
              <a:rPr lang="en-US" sz="1800" b="1" dirty="0">
                <a:solidFill>
                  <a:srgbClr val="FFFF00"/>
                </a:solidFill>
                <a:effectLst/>
                <a:latin typeface="Calibri-Bold"/>
              </a:rPr>
              <a:t>Manage Rent</a:t>
            </a:r>
            <a:r>
              <a:rPr lang="en-US" sz="1800" dirty="0">
                <a:solidFill>
                  <a:srgbClr val="FFFF00"/>
                </a:solidFill>
                <a:effectLst/>
                <a:latin typeface="Trebuchet MS" panose="020B0603020202020204" pitchFamily="34" charset="0"/>
              </a:rPr>
              <a:t>: </a:t>
            </a:r>
            <a:r>
              <a:rPr lang="en-US" sz="1800" dirty="0">
                <a:effectLst/>
                <a:latin typeface="Trebuchet MS" panose="020B0603020202020204" pitchFamily="34" charset="0"/>
              </a:rPr>
              <a:t>The Admin can able to see all the available car see all the customers </a:t>
            </a:r>
            <a:endParaRPr lang="en-US" dirty="0"/>
          </a:p>
          <a:p>
            <a:pPr marL="0" indent="0">
              <a:buNone/>
            </a:pPr>
            <a:r>
              <a:rPr lang="en-US" sz="1800" dirty="0">
                <a:effectLst/>
                <a:latin typeface="Trebuchet MS" panose="020B0603020202020204" pitchFamily="34" charset="0"/>
              </a:rPr>
              <a:t>   and their bookings. </a:t>
            </a:r>
            <a:endParaRPr lang="en-US" dirty="0"/>
          </a:p>
          <a:p>
            <a:r>
              <a:rPr lang="en-US" sz="1800" b="1" dirty="0">
                <a:solidFill>
                  <a:srgbClr val="FFFF00"/>
                </a:solidFill>
                <a:effectLst/>
                <a:latin typeface="Calibri-Bold"/>
              </a:rPr>
              <a:t>View Feedback</a:t>
            </a:r>
            <a:r>
              <a:rPr lang="en-US" sz="1800" dirty="0">
                <a:solidFill>
                  <a:srgbClr val="FFFF00"/>
                </a:solidFill>
                <a:effectLst/>
                <a:latin typeface="Trebuchet MS" panose="020B0603020202020204" pitchFamily="34" charset="0"/>
              </a:rPr>
              <a:t>: </a:t>
            </a:r>
            <a:r>
              <a:rPr lang="en-US" sz="1800" dirty="0">
                <a:effectLst/>
                <a:latin typeface="Trebuchet MS" panose="020B0603020202020204" pitchFamily="34" charset="0"/>
              </a:rPr>
              <a:t>The admin easily view the feedbacks and solve the query.</a:t>
            </a:r>
            <a:endParaRPr lang="en-IN" dirty="0"/>
          </a:p>
        </p:txBody>
      </p:sp>
    </p:spTree>
    <p:extLst>
      <p:ext uri="{BB962C8B-B14F-4D97-AF65-F5344CB8AC3E}">
        <p14:creationId xmlns:p14="http://schemas.microsoft.com/office/powerpoint/2010/main" val="855068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3BFA7-A99D-426C-95B0-8EF65C47E139}"/>
              </a:ext>
            </a:extLst>
          </p:cNvPr>
          <p:cNvSpPr>
            <a:spLocks noGrp="1"/>
          </p:cNvSpPr>
          <p:nvPr>
            <p:ph type="title"/>
          </p:nvPr>
        </p:nvSpPr>
        <p:spPr/>
        <p:txBody>
          <a:bodyPr/>
          <a:lstStyle/>
          <a:p>
            <a:r>
              <a:rPr lang="en-IN" dirty="0">
                <a:solidFill>
                  <a:srgbClr val="FFFF00"/>
                </a:solidFill>
              </a:rPr>
              <a:t>ER DIAGRAM</a:t>
            </a:r>
          </a:p>
        </p:txBody>
      </p:sp>
      <p:pic>
        <p:nvPicPr>
          <p:cNvPr id="5" name="Content Placeholder 4">
            <a:extLst>
              <a:ext uri="{FF2B5EF4-FFF2-40B4-BE49-F238E27FC236}">
                <a16:creationId xmlns:a16="http://schemas.microsoft.com/office/drawing/2014/main" id="{6F50FC9D-A8DB-4C41-A313-1BD0E6EDD98C}"/>
              </a:ext>
            </a:extLst>
          </p:cNvPr>
          <p:cNvPicPr>
            <a:picLocks noGrp="1" noChangeAspect="1"/>
          </p:cNvPicPr>
          <p:nvPr>
            <p:ph idx="1"/>
          </p:nvPr>
        </p:nvPicPr>
        <p:blipFill>
          <a:blip r:embed="rId2"/>
          <a:stretch>
            <a:fillRect/>
          </a:stretch>
        </p:blipFill>
        <p:spPr>
          <a:xfrm>
            <a:off x="1351930" y="2175821"/>
            <a:ext cx="8005134" cy="4547361"/>
          </a:xfrm>
        </p:spPr>
      </p:pic>
    </p:spTree>
    <p:extLst>
      <p:ext uri="{BB962C8B-B14F-4D97-AF65-F5344CB8AC3E}">
        <p14:creationId xmlns:p14="http://schemas.microsoft.com/office/powerpoint/2010/main" val="3198510664"/>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TM04033917[[fn=Berlin]]</Template>
  <TotalTime>126</TotalTime>
  <Words>788</Words>
  <Application>Microsoft Office PowerPoint</Application>
  <PresentationFormat>Widescreen</PresentationFormat>
  <Paragraphs>132</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Calibri-Bold</vt:lpstr>
      <vt:lpstr>Times New Roman</vt:lpstr>
      <vt:lpstr>Trebuchet MS</vt:lpstr>
      <vt:lpstr>Berlin</vt:lpstr>
      <vt:lpstr>EasyTravel</vt:lpstr>
      <vt:lpstr>ABSTRACT</vt:lpstr>
      <vt:lpstr>OBJECTIVE</vt:lpstr>
      <vt:lpstr>HARDWARE REQUIREMENT </vt:lpstr>
      <vt:lpstr>SOFTWARE REQUIREMENT</vt:lpstr>
      <vt:lpstr>FUNCTIONAL SPECIFICATIONS: </vt:lpstr>
      <vt:lpstr>MODULES</vt:lpstr>
      <vt:lpstr>MODULE SPECIFICATION </vt:lpstr>
      <vt:lpstr>ER DIAGRAM</vt:lpstr>
      <vt:lpstr>USE CASE DIAGRAM</vt:lpstr>
      <vt:lpstr>OUTPUT SCREENS</vt:lpstr>
      <vt:lpstr>OUTPUT SCREENS</vt:lpstr>
      <vt:lpstr>OUTPUT SCREENS</vt:lpstr>
      <vt:lpstr>OUTPUT SCREENS</vt:lpstr>
      <vt:lpstr>OUTPUT SCREENS</vt:lpstr>
      <vt:lpstr>OUTPUT SCREENS</vt:lpstr>
      <vt:lpstr>OUTPUT SCREENS</vt:lpstr>
      <vt:lpstr>OUTPUT SCREENS</vt:lpstr>
      <vt:lpstr>OUTPUT SCREENS </vt:lpstr>
      <vt:lpstr>OUTPUT SCREENS</vt:lpstr>
      <vt:lpstr>OUTPUT SCREENS</vt:lpstr>
      <vt:lpstr>OUTPUT SCREENS</vt:lpstr>
      <vt:lpstr>OUTPUT SCREENS</vt:lpstr>
      <vt:lpstr>DATA DICTIONARY</vt:lpstr>
      <vt:lpstr>DATA DICTIONARY</vt:lpstr>
      <vt:lpstr>POST IMPLEMENTATION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EasyTravel</dc:title>
  <dc:creator>Anand Kathyay</dc:creator>
  <cp:lastModifiedBy>kalavakuri mihiranka sai srinivas</cp:lastModifiedBy>
  <cp:revision>13</cp:revision>
  <dcterms:created xsi:type="dcterms:W3CDTF">2021-04-14T14:18:36Z</dcterms:created>
  <dcterms:modified xsi:type="dcterms:W3CDTF">2021-04-15T03:08:46Z</dcterms:modified>
</cp:coreProperties>
</file>